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523" r:id="rId2"/>
    <p:sldId id="566" r:id="rId3"/>
    <p:sldId id="525" r:id="rId4"/>
    <p:sldId id="552" r:id="rId5"/>
    <p:sldId id="580" r:id="rId6"/>
    <p:sldId id="577" r:id="rId7"/>
    <p:sldId id="578" r:id="rId8"/>
    <p:sldId id="553" r:id="rId9"/>
    <p:sldId id="570" r:id="rId10"/>
    <p:sldId id="571" r:id="rId11"/>
    <p:sldId id="572" r:id="rId12"/>
    <p:sldId id="554" r:id="rId13"/>
    <p:sldId id="573" r:id="rId14"/>
    <p:sldId id="581" r:id="rId15"/>
    <p:sldId id="574" r:id="rId16"/>
    <p:sldId id="555" r:id="rId17"/>
    <p:sldId id="575" r:id="rId18"/>
    <p:sldId id="545" r:id="rId19"/>
    <p:sldId id="534" r:id="rId20"/>
    <p:sldId id="535" r:id="rId21"/>
    <p:sldId id="526" r:id="rId22"/>
    <p:sldId id="456" r:id="rId23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CA"/>
    <a:srgbClr val="5E2750"/>
    <a:srgbClr val="EB9700"/>
    <a:srgbClr val="FECB00"/>
    <a:srgbClr val="A8B400"/>
    <a:srgbClr val="007C92"/>
    <a:srgbClr val="9C2AA0"/>
    <a:srgbClr val="54575A"/>
    <a:srgbClr val="EA231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70" autoAdjust="0"/>
    <p:restoredTop sz="94694" autoAdjust="0"/>
  </p:normalViewPr>
  <p:slideViewPr>
    <p:cSldViewPr snapToGrid="0" snapToObjects="1" showGuides="1">
      <p:cViewPr>
        <p:scale>
          <a:sx n="100" d="100"/>
          <a:sy n="100" d="100"/>
        </p:scale>
        <p:origin x="312" y="-1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30/10/2017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‹Nº›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30/10/2017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6489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259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669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473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3975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653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729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53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9" cy="5141975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2"/>
            <a:ext cx="9141289" cy="5141975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4551" y="2323430"/>
            <a:ext cx="4498623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3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451" y="2326210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5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2"/>
            <a:ext cx="9141289" cy="5141975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400" y="2216255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6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8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850" y="32411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3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91" cy="5141976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0178" y="1904688"/>
            <a:ext cx="131511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82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20" y="3136357"/>
            <a:ext cx="423895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63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7545" y="3250657"/>
            <a:ext cx="430563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9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033" y="763"/>
            <a:ext cx="9141289" cy="5141975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55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2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3588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3"/>
            <a:ext cx="9141287" cy="5141973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7667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78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8650" y="2286584"/>
            <a:ext cx="373546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40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7" y="763"/>
            <a:ext cx="9141289" cy="5141975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948" y="2215309"/>
            <a:ext cx="2932085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16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2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0" cy="5141976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1975" y="3253832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2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694" y="763"/>
            <a:ext cx="9141289" cy="5141975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44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3" y="762"/>
            <a:ext cx="9141289" cy="5141975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5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357" y="763"/>
            <a:ext cx="9141285" cy="5141973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922" y="2323430"/>
            <a:ext cx="4137721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4000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31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762"/>
            <a:ext cx="9141288" cy="5141975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95" y="2286584"/>
            <a:ext cx="422970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67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355" y="762"/>
            <a:ext cx="9141288" cy="5141975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5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525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41325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74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65524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463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239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0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3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55" y="2286584"/>
            <a:ext cx="4124554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611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95" y="2286584"/>
            <a:ext cx="4210655" cy="461912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210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3" y="2215309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E60000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6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4" y="762"/>
            <a:ext cx="9141291" cy="5141976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6" y="3136357"/>
            <a:ext cx="405129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1875" y="3250657"/>
            <a:ext cx="40513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75" y="4547241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2"/>
            <a:ext cx="9141288" cy="5141974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0122" y="2323430"/>
            <a:ext cx="4200770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1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5" y="763"/>
            <a:ext cx="9141289" cy="5141975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599" y="3136357"/>
            <a:ext cx="4346575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357" y="763"/>
            <a:ext cx="9141285" cy="5141972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703599" y="2221659"/>
            <a:ext cx="4029508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7" cy="36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5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7732" y="857294"/>
            <a:ext cx="2678032" cy="357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8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52580" y="856209"/>
            <a:ext cx="2678845" cy="357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2421" y="2830626"/>
            <a:ext cx="4130679" cy="695060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1171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30 October 2017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30 October 2017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E406781-6558-4EBC-BD9F-FE5D24C6349C}" type="datetime3">
              <a:rPr lang="en-US" smtClean="0"/>
              <a:t>30 October 2017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5961" y="833075"/>
            <a:ext cx="2750855" cy="373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94" y="2457450"/>
            <a:ext cx="3284017" cy="9906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2400"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A8D524-68A2-4395-A4A6-55646E807998}" type="datetime3">
              <a:rPr lang="en-US" smtClean="0"/>
              <a:t>30 October 2017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460875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247342" y="1572727"/>
            <a:ext cx="1558925" cy="290402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  <a:defRPr sz="1200"/>
            </a:lvl2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8EC4B5-C5C0-4868-8B1B-C1C1A69B394D}" type="datetime3">
              <a:rPr lang="en-US" smtClean="0"/>
              <a:t>30 October 2017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5" y="762"/>
            <a:ext cx="9141289" cy="5141975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25" y="3250657"/>
            <a:ext cx="4343400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814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30 October 2017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30 October 2017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414437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5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30 October 2017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95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30 October 2017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391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AC188-290C-4949-8FC0-898609ABB1F0}" type="datetime3">
              <a:rPr lang="en-US" smtClean="0"/>
              <a:t>30 October 2017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D9EA54-4CB4-474C-A174-137EC7F36B9E}" type="datetime3">
              <a:rPr lang="en-US" smtClean="0"/>
              <a:t>30 October 2017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57199" y="1081653"/>
            <a:ext cx="7810718" cy="357766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 marL="809625" indent="0">
              <a:buNone/>
              <a:defRPr/>
            </a:lvl4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1" y="205977"/>
            <a:ext cx="7810716" cy="87567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A7C8834-FB40-4F56-935F-46565A85CAC1}" type="datetime3">
              <a:rPr lang="en-US" smtClean="0"/>
              <a:t>30 October 2017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47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034" y="764"/>
            <a:ext cx="9141287" cy="5141973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699" y="2840892"/>
            <a:ext cx="3843088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356" y="764"/>
            <a:ext cx="9141287" cy="5141973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4813" y="2811458"/>
            <a:ext cx="2765429" cy="64189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78" y="763"/>
            <a:ext cx="9141289" cy="5141975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6600" y="3136357"/>
            <a:ext cx="4284074" cy="461912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Click to edit Master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0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‹Nº›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fld id="{AD47607F-D0CB-4AC6-9566-046428C59115}" type="datetime3">
              <a:rPr lang="en-US" smtClean="0"/>
              <a:pPr/>
              <a:t>30 October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4" r:id="rId3"/>
    <p:sldLayoutId id="2147483715" r:id="rId4"/>
    <p:sldLayoutId id="2147483716" r:id="rId5"/>
    <p:sldLayoutId id="2147483717" r:id="rId6"/>
    <p:sldLayoutId id="2147483742" r:id="rId7"/>
    <p:sldLayoutId id="2147483743" r:id="rId8"/>
    <p:sldLayoutId id="2147483744" r:id="rId9"/>
    <p:sldLayoutId id="2147483745" r:id="rId10"/>
    <p:sldLayoutId id="2147483720" r:id="rId11"/>
    <p:sldLayoutId id="2147483721" r:id="rId12"/>
    <p:sldLayoutId id="2147483722" r:id="rId13"/>
    <p:sldLayoutId id="2147483723" r:id="rId14"/>
    <p:sldLayoutId id="2147483728" r:id="rId15"/>
    <p:sldLayoutId id="2147483729" r:id="rId16"/>
    <p:sldLayoutId id="2147483730" r:id="rId17"/>
    <p:sldLayoutId id="2147483731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32" r:id="rId29"/>
    <p:sldLayoutId id="2147483733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66" r:id="rId49"/>
    <p:sldLayoutId id="2147483767" r:id="rId50"/>
    <p:sldLayoutId id="2147483725" r:id="rId51"/>
    <p:sldLayoutId id="2147483726" r:id="rId52"/>
    <p:sldLayoutId id="2147483700" r:id="rId53"/>
    <p:sldLayoutId id="2147483724" r:id="rId54"/>
    <p:sldLayoutId id="2147483650" r:id="rId55"/>
    <p:sldLayoutId id="2147483706" r:id="rId56"/>
    <p:sldLayoutId id="2147483709" r:id="rId57"/>
    <p:sldLayoutId id="2147483659" r:id="rId58"/>
    <p:sldLayoutId id="2147483654" r:id="rId59"/>
    <p:sldLayoutId id="2147483660" r:id="rId60"/>
    <p:sldLayoutId id="2147483675" r:id="rId61"/>
    <p:sldLayoutId id="2147483727" r:id="rId62"/>
    <p:sldLayoutId id="2147483712" r:id="rId63"/>
    <p:sldLayoutId id="2147483713" r:id="rId64"/>
    <p:sldLayoutId id="2147483666" r:id="rId65"/>
    <p:sldLayoutId id="2147483667" r:id="rId66"/>
    <p:sldLayoutId id="2147483708" r:id="rId67"/>
    <p:sldLayoutId id="2147483768" r:id="rId68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Macro-Enabled_Worksheet3.xlsm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0.wmf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Macro-Enabled_Worksheet2.xlsm"/><Relationship Id="rId5" Type="http://schemas.openxmlformats.org/officeDocument/2006/relationships/image" Target="../media/image79.wmf"/><Relationship Id="rId4" Type="http://schemas.openxmlformats.org/officeDocument/2006/relationships/package" Target="../embeddings/Microsoft_Excel_Macro-Enabled_Worksheet1.xlsm"/><Relationship Id="rId9" Type="http://schemas.openxmlformats.org/officeDocument/2006/relationships/image" Target="../media/image81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Detractors Profiling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Oct 20</a:t>
            </a:r>
            <a:r>
              <a:rPr lang="en-GB" baseline="30000" dirty="0" smtClean="0"/>
              <a:t>th</a:t>
            </a:r>
            <a:r>
              <a:rPr lang="en-GB" dirty="0" smtClean="0"/>
              <a:t>, 2017</a:t>
            </a:r>
            <a:br>
              <a:rPr lang="en-GB" dirty="0" smtClean="0"/>
            </a:br>
            <a:r>
              <a:rPr lang="en-GB" dirty="0" smtClean="0"/>
              <a:t>Big Data &amp; Advanced Analytics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GB" dirty="0" smtClean="0"/>
              <a:t>C3 – Vodafone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872179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7"/>
            <a:ext cx="8096250" cy="875675"/>
          </a:xfrm>
        </p:spPr>
        <p:txBody>
          <a:bodyPr/>
          <a:lstStyle/>
          <a:p>
            <a:r>
              <a:rPr lang="en-GB" dirty="0" smtClean="0"/>
              <a:t>Mobile </a:t>
            </a:r>
            <a:r>
              <a:rPr lang="en-GB" dirty="0" err="1" smtClean="0"/>
              <a:t>QoS</a:t>
            </a:r>
            <a:r>
              <a:rPr lang="en-GB" dirty="0" smtClean="0"/>
              <a:t> KPI’s (CEM) </a:t>
            </a:r>
            <a:r>
              <a:rPr lang="mr-IN" dirty="0" smtClean="0"/>
              <a:t>–</a:t>
            </a:r>
            <a:r>
              <a:rPr lang="en-GB" dirty="0" smtClean="0"/>
              <a:t> VF Convergent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2486726" y="859000"/>
            <a:ext cx="5669243" cy="2976399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600" b="1" dirty="0">
              <a:solidFill>
                <a:schemeClr val="bg1">
                  <a:lumMod val="50000"/>
                </a:schemeClr>
              </a:solidFill>
              <a:latin typeface="Vodafone Rg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86726" y="3934300"/>
            <a:ext cx="5669243" cy="778836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Detractors have 3x times avg. call drop rate, and 2x times max.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call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drop rate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than promoters</a:t>
            </a:r>
          </a:p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Promoters have 60% more call setup time than detractors</a:t>
            </a:r>
          </a:p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Promoters have 3.75x times more video </a:t>
            </a:r>
            <a:r>
              <a:rPr lang="en-GB" sz="1100" b="1" dirty="0" err="1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rebuffering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, and 4x times more video stall ratio</a:t>
            </a:r>
            <a:endParaRPr lang="en-GB" sz="1100" b="1" dirty="0">
              <a:solidFill>
                <a:schemeClr val="bg1">
                  <a:lumMod val="50000"/>
                </a:schemeClr>
              </a:solidFill>
              <a:latin typeface="Vodafone Rg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7385" y="859001"/>
            <a:ext cx="1565591" cy="2976399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FF7575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CEM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-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Mobile </a:t>
            </a:r>
            <a:r>
              <a:rPr lang="en-GB" sz="2200" b="1" dirty="0" err="1" smtClean="0">
                <a:solidFill>
                  <a:schemeClr val="bg1"/>
                </a:solidFill>
                <a:latin typeface="Vodafone Rg" pitchFamily="34" charset="0"/>
              </a:rPr>
              <a:t>QoS</a:t>
            </a:r>
            <a:endParaRPr lang="en-GB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497385" y="3934300"/>
            <a:ext cx="1565591" cy="77883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Insights</a:t>
            </a:r>
            <a:endParaRPr lang="en-GB" dirty="0">
              <a:solidFill>
                <a:schemeClr val="bg1"/>
              </a:solidFill>
              <a:latin typeface="Vodafone Rg" pitchFamily="34" charset="0"/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3686576" y="986999"/>
            <a:ext cx="1260000" cy="1260000"/>
            <a:chOff x="2570845" y="867029"/>
            <a:chExt cx="2750502" cy="2855422"/>
          </a:xfrm>
        </p:grpSpPr>
        <p:pic>
          <p:nvPicPr>
            <p:cNvPr id="4098" name="Picture 2" descr="C:\cygwin\home\bbergua\perfilado_detractores_usando_bigdata\barplots\Convergente + Standalone-CEM_term_call_drop_ratio_avg_meanofdaysinthemont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0845" y="971949"/>
              <a:ext cx="2750502" cy="2750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3 CuadroTexto"/>
            <p:cNvSpPr txBox="1"/>
            <p:nvPr/>
          </p:nvSpPr>
          <p:spPr>
            <a:xfrm>
              <a:off x="2636903" y="867029"/>
              <a:ext cx="914399" cy="91439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Avg. call drop rate</a:t>
              </a:r>
            </a:p>
          </p:txBody>
        </p:sp>
      </p:grpSp>
      <p:grpSp>
        <p:nvGrpSpPr>
          <p:cNvPr id="6" name="5 Grupo"/>
          <p:cNvGrpSpPr/>
          <p:nvPr/>
        </p:nvGrpSpPr>
        <p:grpSpPr>
          <a:xfrm>
            <a:off x="5663274" y="942865"/>
            <a:ext cx="1260000" cy="1260000"/>
            <a:chOff x="3823603" y="895749"/>
            <a:chExt cx="1193915" cy="1124133"/>
          </a:xfrm>
        </p:grpSpPr>
        <p:pic>
          <p:nvPicPr>
            <p:cNvPr id="5122" name="Picture 2" descr="C:\cygwin\home\bbergua\perfilado_detractores_usando_bigdata\barplots\Convergente + Standalone-CEM_term_call_drop_ratio_avg_maximumofdaysinthemont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7518" y="93988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13 CuadroTexto"/>
            <p:cNvSpPr txBox="1"/>
            <p:nvPr/>
          </p:nvSpPr>
          <p:spPr>
            <a:xfrm>
              <a:off x="3823603" y="895749"/>
              <a:ext cx="359044" cy="358052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Maximum </a:t>
              </a:r>
              <a:r>
                <a:rPr lang="en-GB" sz="1200" dirty="0" smtClean="0">
                  <a:latin typeface="Vodafone Rg" pitchFamily="34" charset="0"/>
                </a:rPr>
                <a:t>call drop rate</a:t>
              </a:r>
            </a:p>
          </p:txBody>
        </p:sp>
      </p:grpSp>
      <p:grpSp>
        <p:nvGrpSpPr>
          <p:cNvPr id="10" name="9 Grupo"/>
          <p:cNvGrpSpPr/>
          <p:nvPr/>
        </p:nvGrpSpPr>
        <p:grpSpPr>
          <a:xfrm>
            <a:off x="2649303" y="2424277"/>
            <a:ext cx="1260000" cy="1260000"/>
            <a:chOff x="5331459" y="897146"/>
            <a:chExt cx="1174299" cy="1122736"/>
          </a:xfrm>
        </p:grpSpPr>
        <p:pic>
          <p:nvPicPr>
            <p:cNvPr id="5123" name="Picture 3" descr="C:\cygwin\home\bbergua\perfilado_detractores_usando_bigdata\barplots\Convergente + Standalone-CEM_csfb_call_setup_time_avg_meanofdaysinthemonth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5758" y="93988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16 CuadroTexto"/>
            <p:cNvSpPr txBox="1"/>
            <p:nvPr/>
          </p:nvSpPr>
          <p:spPr>
            <a:xfrm>
              <a:off x="5331459" y="897146"/>
              <a:ext cx="359044" cy="358052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Avg. call setup time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  <p:grpSp>
        <p:nvGrpSpPr>
          <p:cNvPr id="9" name="8 Grupo"/>
          <p:cNvGrpSpPr/>
          <p:nvPr/>
        </p:nvGrpSpPr>
        <p:grpSpPr>
          <a:xfrm>
            <a:off x="4487369" y="2371659"/>
            <a:ext cx="1260000" cy="1260000"/>
            <a:chOff x="2623183" y="2398286"/>
            <a:chExt cx="1175905" cy="1188059"/>
          </a:xfrm>
        </p:grpSpPr>
        <p:pic>
          <p:nvPicPr>
            <p:cNvPr id="5124" name="Picture 4" descr="C:\cygwin\home\bbergua\perfilado_detractores_usando_bigdata\barplots\Convergente + Standalone-CEM_video_rebuf_avg_meanofdaysinthemonth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088" y="2506345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18 CuadroTexto"/>
            <p:cNvSpPr txBox="1"/>
            <p:nvPr/>
          </p:nvSpPr>
          <p:spPr>
            <a:xfrm>
              <a:off x="2623183" y="2398286"/>
              <a:ext cx="359044" cy="358052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Avg. video </a:t>
              </a:r>
              <a:r>
                <a:rPr lang="en-GB" sz="1200" dirty="0" err="1" smtClean="0">
                  <a:latin typeface="Vodafone Rg" pitchFamily="34" charset="0"/>
                </a:rPr>
                <a:t>rebuffering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  <p:grpSp>
        <p:nvGrpSpPr>
          <p:cNvPr id="7" name="6 Grupo"/>
          <p:cNvGrpSpPr/>
          <p:nvPr/>
        </p:nvGrpSpPr>
        <p:grpSpPr>
          <a:xfrm>
            <a:off x="6698036" y="2332988"/>
            <a:ext cx="1260000" cy="1260000"/>
            <a:chOff x="4251459" y="2371660"/>
            <a:chExt cx="1080000" cy="1214685"/>
          </a:xfrm>
        </p:grpSpPr>
        <p:pic>
          <p:nvPicPr>
            <p:cNvPr id="5125" name="Picture 5" descr="C:\cygwin\home\bbergua\perfilado_detractores_usando_bigdata\barplots\Convergente + Standalone-CEM_video_stall_ratio_avg_meanofdaysinthemonth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1459" y="2506345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21 CuadroTexto"/>
            <p:cNvSpPr txBox="1"/>
            <p:nvPr/>
          </p:nvSpPr>
          <p:spPr>
            <a:xfrm>
              <a:off x="4251459" y="2371660"/>
              <a:ext cx="359044" cy="358052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Avg. video stall ratio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88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486725" y="836937"/>
            <a:ext cx="5669243" cy="2976399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600" b="1" dirty="0">
              <a:solidFill>
                <a:schemeClr val="bg1">
                  <a:lumMod val="50000"/>
                </a:schemeClr>
              </a:solidFill>
              <a:latin typeface="Vodafone Rg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7"/>
            <a:ext cx="8096250" cy="875675"/>
          </a:xfrm>
        </p:spPr>
        <p:txBody>
          <a:bodyPr/>
          <a:lstStyle/>
          <a:p>
            <a:r>
              <a:rPr lang="en-GB" dirty="0" smtClean="0"/>
              <a:t>Mobile </a:t>
            </a:r>
            <a:r>
              <a:rPr lang="en-GB" dirty="0" err="1" smtClean="0"/>
              <a:t>QoS</a:t>
            </a:r>
            <a:r>
              <a:rPr lang="en-GB" dirty="0" smtClean="0"/>
              <a:t> KPI’s (CEM) </a:t>
            </a:r>
            <a:r>
              <a:rPr lang="mr-IN" dirty="0" smtClean="0"/>
              <a:t>–</a:t>
            </a:r>
            <a:r>
              <a:rPr lang="en-GB" dirty="0" smtClean="0"/>
              <a:t> Ono Household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486726" y="3934300"/>
            <a:ext cx="5669243" cy="778836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Minimum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uploaded bytes in 2G over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a month is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12x times more on promoters</a:t>
            </a:r>
          </a:p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Minimum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downloaded bytes in 2G over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a month is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9x times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more on promoters</a:t>
            </a:r>
          </a:p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Minimum uploaded bytes in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3G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over a month is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2.2x times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more on promoters</a:t>
            </a:r>
          </a:p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Minimum downloaded bytes in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3G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over a month is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3.4x times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more on promoters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7385" y="859001"/>
            <a:ext cx="1565591" cy="2976399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FF7575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CEM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-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Mobile </a:t>
            </a:r>
            <a:r>
              <a:rPr lang="en-GB" sz="2200" b="1" dirty="0" err="1" smtClean="0">
                <a:solidFill>
                  <a:schemeClr val="bg1"/>
                </a:solidFill>
                <a:latin typeface="Vodafone Rg" pitchFamily="34" charset="0"/>
              </a:rPr>
              <a:t>QoS</a:t>
            </a:r>
            <a:endParaRPr lang="en-GB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497385" y="3934300"/>
            <a:ext cx="1565591" cy="77883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Insights</a:t>
            </a:r>
            <a:endParaRPr lang="en-GB" dirty="0">
              <a:solidFill>
                <a:schemeClr val="bg1"/>
              </a:solidFill>
              <a:latin typeface="Vodafone Rg" pitchFamily="34" charset="0"/>
            </a:endParaRPr>
          </a:p>
        </p:txBody>
      </p:sp>
      <p:grpSp>
        <p:nvGrpSpPr>
          <p:cNvPr id="7" name="6 Grupo"/>
          <p:cNvGrpSpPr/>
          <p:nvPr/>
        </p:nvGrpSpPr>
        <p:grpSpPr>
          <a:xfrm>
            <a:off x="2619045" y="814077"/>
            <a:ext cx="1707833" cy="1555983"/>
            <a:chOff x="3435667" y="1026879"/>
            <a:chExt cx="1707833" cy="1555983"/>
          </a:xfrm>
        </p:grpSpPr>
        <p:pic>
          <p:nvPicPr>
            <p:cNvPr id="6147" name="Picture 3" descr="C:\cygwin\home\bbergua\perfilado_detractores_usando_bigdata\barplots\Fixed Operator-CEM_bytes_ul_2g_sum_minimumofdaysinthemont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9826" y="1119188"/>
              <a:ext cx="1463674" cy="1463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5 CuadroTexto"/>
            <p:cNvSpPr txBox="1"/>
            <p:nvPr/>
          </p:nvSpPr>
          <p:spPr>
            <a:xfrm>
              <a:off x="3435667" y="1026879"/>
              <a:ext cx="1609526" cy="33855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100" dirty="0" smtClean="0">
                  <a:latin typeface="Vodafone Rg" pitchFamily="34" charset="0"/>
                </a:rPr>
                <a:t>Minimum of bytes </a:t>
              </a:r>
              <a:r>
                <a:rPr lang="en-GB" sz="1100" dirty="0" smtClean="0">
                  <a:latin typeface="Vodafone Rg" pitchFamily="34" charset="0"/>
                </a:rPr>
                <a:t>uploaded </a:t>
              </a:r>
              <a:r>
                <a:rPr lang="en-GB" sz="1100" dirty="0" smtClean="0">
                  <a:latin typeface="Vodafone Rg" pitchFamily="34" charset="0"/>
                </a:rPr>
                <a:t>in 2G over month </a:t>
              </a:r>
            </a:p>
          </p:txBody>
        </p:sp>
      </p:grpSp>
      <p:grpSp>
        <p:nvGrpSpPr>
          <p:cNvPr id="9" name="8 Grupo"/>
          <p:cNvGrpSpPr/>
          <p:nvPr/>
        </p:nvGrpSpPr>
        <p:grpSpPr>
          <a:xfrm>
            <a:off x="4549575" y="823395"/>
            <a:ext cx="1642095" cy="1622229"/>
            <a:chOff x="5734844" y="820027"/>
            <a:chExt cx="1725821" cy="1622229"/>
          </a:xfrm>
        </p:grpSpPr>
        <p:pic>
          <p:nvPicPr>
            <p:cNvPr id="6148" name="Picture 4" descr="C:\cygwin\home\bbergua\perfilado_detractores_usando_bigdata\barplots\Fixed Operator-CEM_bytes_dl_2g_sum_minimumofdaysinthemont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2187" y="1060420"/>
              <a:ext cx="1381836" cy="1381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14 CuadroTexto"/>
            <p:cNvSpPr txBox="1"/>
            <p:nvPr/>
          </p:nvSpPr>
          <p:spPr>
            <a:xfrm>
              <a:off x="5734844" y="820027"/>
              <a:ext cx="1725821" cy="33855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100" dirty="0" smtClean="0">
                  <a:latin typeface="Vodafone Rg" pitchFamily="34" charset="0"/>
                </a:rPr>
                <a:t>Minimum of bytes downloaded in 2G over month </a:t>
              </a:r>
            </a:p>
          </p:txBody>
        </p:sp>
      </p:grpSp>
      <p:grpSp>
        <p:nvGrpSpPr>
          <p:cNvPr id="11" name="10 Grupo"/>
          <p:cNvGrpSpPr/>
          <p:nvPr/>
        </p:nvGrpSpPr>
        <p:grpSpPr>
          <a:xfrm>
            <a:off x="2626937" y="2225270"/>
            <a:ext cx="1699915" cy="1580678"/>
            <a:chOff x="2727453" y="2431778"/>
            <a:chExt cx="1472414" cy="1375682"/>
          </a:xfrm>
        </p:grpSpPr>
        <p:pic>
          <p:nvPicPr>
            <p:cNvPr id="6149" name="Picture 5" descr="C:\cygwin\home\bbergua\perfilado_detractores_usando_bigdata\barplots\Fixed Operator-CEM_bytes_ul_3g_sum_minimumofdaysinthemonth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5107" y="2552700"/>
              <a:ext cx="1254760" cy="1254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17 CuadroTexto"/>
            <p:cNvSpPr txBox="1"/>
            <p:nvPr/>
          </p:nvSpPr>
          <p:spPr>
            <a:xfrm>
              <a:off x="2727453" y="2431778"/>
              <a:ext cx="1196325" cy="29464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100" dirty="0" smtClean="0">
                  <a:latin typeface="Vodafone Rg" pitchFamily="34" charset="0"/>
                </a:rPr>
                <a:t>Minimum of bytes upload in 3G over month </a:t>
              </a:r>
            </a:p>
          </p:txBody>
        </p:sp>
      </p:grpSp>
      <p:grpSp>
        <p:nvGrpSpPr>
          <p:cNvPr id="10" name="9 Grupo"/>
          <p:cNvGrpSpPr/>
          <p:nvPr/>
        </p:nvGrpSpPr>
        <p:grpSpPr>
          <a:xfrm>
            <a:off x="4646997" y="2379451"/>
            <a:ext cx="1760179" cy="1387290"/>
            <a:chOff x="6025930" y="2446013"/>
            <a:chExt cx="1458596" cy="1300804"/>
          </a:xfrm>
        </p:grpSpPr>
        <p:pic>
          <p:nvPicPr>
            <p:cNvPr id="6150" name="Picture 6" descr="C:\cygwin\home\bbergua\perfilado_detractores_usando_bigdata\barplots\Fixed Operator-CEM_bytes_dl_3g_sum_minimumofdaysinthemonth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930" y="2613343"/>
              <a:ext cx="1133474" cy="1133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19 CuadroTexto"/>
            <p:cNvSpPr txBox="1"/>
            <p:nvPr/>
          </p:nvSpPr>
          <p:spPr>
            <a:xfrm>
              <a:off x="6048358" y="2446013"/>
              <a:ext cx="1436168" cy="31744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100" dirty="0" smtClean="0">
                  <a:latin typeface="Vodafone Rg" pitchFamily="34" charset="0"/>
                </a:rPr>
                <a:t>Minimum of bytes downloaded in 3G over month </a:t>
              </a:r>
            </a:p>
          </p:txBody>
        </p:sp>
      </p:grpSp>
      <p:grpSp>
        <p:nvGrpSpPr>
          <p:cNvPr id="4" name="3 Grupo"/>
          <p:cNvGrpSpPr/>
          <p:nvPr/>
        </p:nvGrpSpPr>
        <p:grpSpPr>
          <a:xfrm>
            <a:off x="6448889" y="850155"/>
            <a:ext cx="1440000" cy="1440000"/>
            <a:chOff x="6819900" y="1280277"/>
            <a:chExt cx="1440000" cy="1440000"/>
          </a:xfrm>
        </p:grpSpPr>
        <p:pic>
          <p:nvPicPr>
            <p:cNvPr id="6146" name="Picture 2" descr="C:\cygwin\home\bbergua\perfilado_detractores_usando_bigdata\barplots\Fixed Operator-CEM_data_count_minimumofdaysinthemonth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9900" y="128027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33 CuadroTexto"/>
            <p:cNvSpPr txBox="1"/>
            <p:nvPr/>
          </p:nvSpPr>
          <p:spPr>
            <a:xfrm>
              <a:off x="6819900" y="1295323"/>
              <a:ext cx="870039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Minimum of </a:t>
              </a:r>
              <a:r>
                <a:rPr lang="en-GB" sz="1200" dirty="0" smtClean="0">
                  <a:latin typeface="Vodafone Rg" pitchFamily="34" charset="0"/>
                </a:rPr>
                <a:t>data count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  <p:grpSp>
        <p:nvGrpSpPr>
          <p:cNvPr id="13" name="12 Grupo"/>
          <p:cNvGrpSpPr/>
          <p:nvPr/>
        </p:nvGrpSpPr>
        <p:grpSpPr>
          <a:xfrm>
            <a:off x="6322744" y="2218455"/>
            <a:ext cx="1594436" cy="1585756"/>
            <a:chOff x="6322744" y="2218455"/>
            <a:chExt cx="1594436" cy="1585756"/>
          </a:xfrm>
        </p:grpSpPr>
        <p:pic>
          <p:nvPicPr>
            <p:cNvPr id="5" name="Picture 3" descr="C:\cygwin\home\bbergua\perfilado_detractores_usando_bigdata\barplots\Fixed Operator-CEM_social_count_minimumofdaysinthemonth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744" y="2364211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35 CuadroTexto"/>
            <p:cNvSpPr txBox="1"/>
            <p:nvPr/>
          </p:nvSpPr>
          <p:spPr>
            <a:xfrm>
              <a:off x="6597397" y="2218455"/>
              <a:ext cx="1319783" cy="33855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100" dirty="0" smtClean="0">
                  <a:latin typeface="Vodafone Rg" pitchFamily="34" charset="0"/>
                </a:rPr>
                <a:t>Minimum of </a:t>
              </a:r>
              <a:r>
                <a:rPr lang="en-GB" sz="1100" dirty="0" smtClean="0">
                  <a:latin typeface="Vodafone Rg" pitchFamily="34" charset="0"/>
                </a:rPr>
                <a:t>social networking count</a:t>
              </a:r>
              <a:endParaRPr lang="en-GB" sz="1100" dirty="0" smtClean="0">
                <a:latin typeface="Vodafone Rg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629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199"/>
            <a:ext cx="7354888" cy="782225"/>
          </a:xfrm>
        </p:spPr>
        <p:txBody>
          <a:bodyPr/>
          <a:lstStyle/>
          <a:p>
            <a:r>
              <a:rPr lang="en-GB" dirty="0" smtClean="0"/>
              <a:t>Introduction &amp; Methodology</a:t>
            </a:r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 smtClean="0">
                <a:solidFill>
                  <a:schemeClr val="tx1"/>
                </a:solidFill>
              </a:rPr>
              <a:t>C3 – Vodafone Confidential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E097323-9310-4948-8DEA-E80EC909587F}" type="datetime3">
              <a:rPr lang="en-GB" smtClean="0"/>
              <a:t>30 October, 2017</a:t>
            </a:fld>
            <a:endParaRPr lang="en-GB" dirty="0"/>
          </a:p>
        </p:txBody>
      </p:sp>
      <p:sp>
        <p:nvSpPr>
          <p:cNvPr id="7" name="6 Rectángulo redondeado"/>
          <p:cNvSpPr/>
          <p:nvPr/>
        </p:nvSpPr>
        <p:spPr>
          <a:xfrm>
            <a:off x="6920948" y="2157697"/>
            <a:ext cx="823934" cy="664764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Mobile-only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(1485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2" name="11 Rectángulo redondeado"/>
          <p:cNvSpPr/>
          <p:nvPr/>
        </p:nvSpPr>
        <p:spPr>
          <a:xfrm>
            <a:off x="6908758" y="2951325"/>
            <a:ext cx="836124" cy="664764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VF Convergent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(1566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6908758" y="3750283"/>
            <a:ext cx="836124" cy="664764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Ono Household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(1501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9" name="18 Rectángulo redondeado"/>
          <p:cNvSpPr/>
          <p:nvPr/>
        </p:nvSpPr>
        <p:spPr>
          <a:xfrm>
            <a:off x="2502866" y="1378420"/>
            <a:ext cx="937310" cy="664764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VF Prepaid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(?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7" name="36 Más"/>
          <p:cNvSpPr/>
          <p:nvPr/>
        </p:nvSpPr>
        <p:spPr>
          <a:xfrm>
            <a:off x="2652649" y="1514561"/>
            <a:ext cx="373607" cy="392482"/>
          </a:xfrm>
          <a:prstGeom prst="mathPlus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41" name="40 Rectángulo redondeado"/>
          <p:cNvSpPr/>
          <p:nvPr/>
        </p:nvSpPr>
        <p:spPr>
          <a:xfrm>
            <a:off x="4111707" y="1378420"/>
            <a:ext cx="937310" cy="664764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VF Prepaid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(?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46" name="45 Más"/>
          <p:cNvSpPr/>
          <p:nvPr/>
        </p:nvSpPr>
        <p:spPr>
          <a:xfrm>
            <a:off x="4212722" y="1514561"/>
            <a:ext cx="373607" cy="392482"/>
          </a:xfrm>
          <a:prstGeom prst="mathPlus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1189631" y="4415046"/>
            <a:ext cx="5474511" cy="398254"/>
          </a:xfrm>
          <a:prstGeom prst="rightArrow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Feb-Jul 2017</a:t>
            </a:r>
          </a:p>
        </p:txBody>
      </p:sp>
      <p:sp>
        <p:nvSpPr>
          <p:cNvPr id="28" name="16 Rectángulo"/>
          <p:cNvSpPr/>
          <p:nvPr/>
        </p:nvSpPr>
        <p:spPr>
          <a:xfrm>
            <a:off x="1189632" y="842260"/>
            <a:ext cx="943564" cy="428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NPS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1" name="16 Rectángulo"/>
          <p:cNvSpPr/>
          <p:nvPr/>
        </p:nvSpPr>
        <p:spPr>
          <a:xfrm>
            <a:off x="2490826" y="842260"/>
            <a:ext cx="949350" cy="428017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CAR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2" name="16 Rectángulo"/>
          <p:cNvSpPr/>
          <p:nvPr/>
        </p:nvSpPr>
        <p:spPr>
          <a:xfrm>
            <a:off x="3608426" y="854960"/>
            <a:ext cx="937310" cy="428017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CEM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3" name="16 Rectángulo"/>
          <p:cNvSpPr/>
          <p:nvPr/>
        </p:nvSpPr>
        <p:spPr>
          <a:xfrm>
            <a:off x="4656732" y="854960"/>
            <a:ext cx="968504" cy="428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COPS Interactions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4" name="16 Rectángulo"/>
          <p:cNvSpPr/>
          <p:nvPr/>
        </p:nvSpPr>
        <p:spPr>
          <a:xfrm>
            <a:off x="5726833" y="854960"/>
            <a:ext cx="937310" cy="428017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Quality Tool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90826" y="1343397"/>
            <a:ext cx="937310" cy="3023927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Socio-demographics, billing, usage, P&amp;S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(250 – 390 vars.)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608426" y="1343397"/>
            <a:ext cx="937310" cy="3023927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Mobile </a:t>
            </a:r>
            <a:r>
              <a:rPr lang="en-GB" sz="1200" dirty="0" err="1">
                <a:solidFill>
                  <a:schemeClr val="bg1"/>
                </a:solidFill>
                <a:latin typeface="Vodafone Rg" pitchFamily="34" charset="0"/>
              </a:rPr>
              <a:t>QoS</a:t>
            </a: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 KPI’s and detailed data usage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(700 vars.)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87926" y="1343397"/>
            <a:ext cx="937310" cy="30239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Billing issues, tech incidents, informative calls, pricing, escalations, </a:t>
            </a:r>
            <a:r>
              <a:rPr lang="en-GB" sz="1200" dirty="0" err="1" smtClean="0">
                <a:solidFill>
                  <a:schemeClr val="bg1"/>
                </a:solidFill>
                <a:latin typeface="Vodafone Rg" pitchFamily="34" charset="0"/>
              </a:rPr>
              <a:t>tranfers</a:t>
            </a: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, etc.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726833" y="1343397"/>
            <a:ext cx="937310" cy="3023927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DSL and HFC </a:t>
            </a:r>
            <a:r>
              <a:rPr lang="en-GB" sz="1200" dirty="0" err="1" smtClean="0">
                <a:solidFill>
                  <a:schemeClr val="bg1"/>
                </a:solidFill>
                <a:latin typeface="Vodafone Rg" pitchFamily="34" charset="0"/>
              </a:rPr>
              <a:t>QoS</a:t>
            </a: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 KPI’s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40" name="5 Rectángulo"/>
          <p:cNvSpPr/>
          <p:nvPr/>
        </p:nvSpPr>
        <p:spPr>
          <a:xfrm>
            <a:off x="1195886" y="1325876"/>
            <a:ext cx="937310" cy="304144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NPS surveys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(6,215 surveys)</a:t>
            </a:r>
          </a:p>
        </p:txBody>
      </p:sp>
      <p:sp>
        <p:nvSpPr>
          <p:cNvPr id="42" name="16 Rectángulo"/>
          <p:cNvSpPr/>
          <p:nvPr/>
        </p:nvSpPr>
        <p:spPr>
          <a:xfrm>
            <a:off x="6908757" y="854960"/>
            <a:ext cx="836125" cy="428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Segments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26" name="10 Rectángulo redondeado"/>
          <p:cNvSpPr/>
          <p:nvPr/>
        </p:nvSpPr>
        <p:spPr>
          <a:xfrm>
            <a:off x="6908758" y="1378420"/>
            <a:ext cx="836124" cy="66476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Prepaid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(1663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241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7"/>
            <a:ext cx="8096250" cy="875675"/>
          </a:xfrm>
        </p:spPr>
        <p:txBody>
          <a:bodyPr/>
          <a:lstStyle/>
          <a:p>
            <a:r>
              <a:rPr lang="en-GB" dirty="0"/>
              <a:t>COPS </a:t>
            </a:r>
            <a:r>
              <a:rPr lang="en-GB" dirty="0" smtClean="0"/>
              <a:t>Interactions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dirty="0"/>
              <a:t>Mobile-Only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2486726" y="859001"/>
            <a:ext cx="5669243" cy="2976399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600" b="1" dirty="0">
              <a:solidFill>
                <a:schemeClr val="bg1">
                  <a:lumMod val="50000"/>
                </a:schemeClr>
              </a:solidFill>
              <a:latin typeface="Vodafone Rg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7385" y="859001"/>
            <a:ext cx="1565591" cy="2976399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FF7575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>
                <a:solidFill>
                  <a:schemeClr val="bg1"/>
                </a:solidFill>
                <a:latin typeface="Vodafone Rg" pitchFamily="34" charset="0"/>
              </a:rPr>
              <a:t>COPS Interactions</a:t>
            </a:r>
            <a:endParaRPr lang="en-GB" sz="24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497385" y="3934300"/>
            <a:ext cx="1565591" cy="85106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Insights</a:t>
            </a:r>
            <a:endParaRPr lang="en-GB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4" name="Rectangle 11"/>
          <p:cNvSpPr/>
          <p:nvPr/>
        </p:nvSpPr>
        <p:spPr>
          <a:xfrm>
            <a:off x="2486725" y="3934300"/>
            <a:ext cx="5669243" cy="851060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Detractors make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59% more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interactions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about billing than promoters</a:t>
            </a:r>
          </a:p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Detractors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make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2x more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interactions about </a:t>
            </a:r>
            <a:r>
              <a:rPr lang="en-GB" sz="1100" b="1" dirty="0" err="1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Fiber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 incidences than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promoters</a:t>
            </a:r>
          </a:p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Detractors make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3x times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more interactions about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mobile than promoters</a:t>
            </a:r>
            <a:endParaRPr lang="en-GB" sz="1100" b="1" dirty="0">
              <a:solidFill>
                <a:schemeClr val="bg1">
                  <a:lumMod val="50000"/>
                </a:schemeClr>
              </a:solidFill>
              <a:latin typeface="Vodafone Rg" pitchFamily="34" charset="0"/>
            </a:endParaRPr>
          </a:p>
        </p:txBody>
      </p:sp>
      <p:grpSp>
        <p:nvGrpSpPr>
          <p:cNvPr id="4" name="3 Grupo"/>
          <p:cNvGrpSpPr/>
          <p:nvPr/>
        </p:nvGrpSpPr>
        <p:grpSpPr>
          <a:xfrm>
            <a:off x="2542289" y="1577786"/>
            <a:ext cx="1800000" cy="1800000"/>
            <a:chOff x="2578166" y="1024833"/>
            <a:chExt cx="1346959" cy="1322367"/>
          </a:xfrm>
        </p:grpSpPr>
        <p:pic>
          <p:nvPicPr>
            <p:cNvPr id="7170" name="Picture 2" descr="C:\cygwin\home\bbergua\perfilado_detractores_usando_bigdata\barplots\Only Mobile-Interactions_Factura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8166" y="1087200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12 CuadroTexto"/>
            <p:cNvSpPr txBox="1"/>
            <p:nvPr/>
          </p:nvSpPr>
          <p:spPr>
            <a:xfrm>
              <a:off x="3055086" y="1024833"/>
              <a:ext cx="870039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Billing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  <p:grpSp>
        <p:nvGrpSpPr>
          <p:cNvPr id="5" name="4 Grupo"/>
          <p:cNvGrpSpPr/>
          <p:nvPr/>
        </p:nvGrpSpPr>
        <p:grpSpPr>
          <a:xfrm>
            <a:off x="4421346" y="1588588"/>
            <a:ext cx="1800000" cy="1800000"/>
            <a:chOff x="4236720" y="902913"/>
            <a:chExt cx="1336200" cy="1298100"/>
          </a:xfrm>
        </p:grpSpPr>
        <p:pic>
          <p:nvPicPr>
            <p:cNvPr id="7171" name="Picture 3" descr="C:\cygwin\home\bbergua\perfilado_detractores_usando_bigdata\barplots\Only Mobile-Interactions_Consulta_Movi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720" y="941013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16 CuadroTexto"/>
            <p:cNvSpPr txBox="1"/>
            <p:nvPr/>
          </p:nvSpPr>
          <p:spPr>
            <a:xfrm>
              <a:off x="4702881" y="902913"/>
              <a:ext cx="870039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Mobile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  <p:grpSp>
        <p:nvGrpSpPr>
          <p:cNvPr id="6" name="5 Grupo"/>
          <p:cNvGrpSpPr/>
          <p:nvPr/>
        </p:nvGrpSpPr>
        <p:grpSpPr>
          <a:xfrm>
            <a:off x="6279117" y="1615003"/>
            <a:ext cx="1800000" cy="1800000"/>
            <a:chOff x="6332855" y="1577787"/>
            <a:chExt cx="1531440" cy="1457493"/>
          </a:xfrm>
        </p:grpSpPr>
        <p:pic>
          <p:nvPicPr>
            <p:cNvPr id="7172" name="Picture 4" descr="C:\cygwin\home\bbergua\perfilado_detractores_usando_bigdata\barplots\Only Mobile-Interactions_Averia_Fibra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2855" y="1595280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19 CuadroTexto"/>
            <p:cNvSpPr txBox="1"/>
            <p:nvPr/>
          </p:nvSpPr>
          <p:spPr>
            <a:xfrm>
              <a:off x="6926669" y="1577787"/>
              <a:ext cx="937626" cy="101435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err="1" smtClean="0">
                  <a:latin typeface="Vodafone Rg" pitchFamily="34" charset="0"/>
                </a:rPr>
                <a:t>Fiber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551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7"/>
            <a:ext cx="8096250" cy="875675"/>
          </a:xfrm>
        </p:spPr>
        <p:txBody>
          <a:bodyPr/>
          <a:lstStyle/>
          <a:p>
            <a:r>
              <a:rPr lang="en-GB" dirty="0"/>
              <a:t>COPS </a:t>
            </a:r>
            <a:r>
              <a:rPr lang="en-GB" dirty="0" smtClean="0"/>
              <a:t>Interactions </a:t>
            </a:r>
            <a:r>
              <a:rPr lang="mr-IN" dirty="0" smtClean="0"/>
              <a:t>–</a:t>
            </a:r>
            <a:r>
              <a:rPr lang="en-GB" dirty="0" smtClean="0"/>
              <a:t> VF Convergent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2486726" y="859001"/>
            <a:ext cx="5669243" cy="2976399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600" b="1" dirty="0">
              <a:solidFill>
                <a:schemeClr val="bg1">
                  <a:lumMod val="50000"/>
                </a:schemeClr>
              </a:solidFill>
              <a:latin typeface="Vodafone Rg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7385" y="859001"/>
            <a:ext cx="1565591" cy="2976399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FF7575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>
                <a:solidFill>
                  <a:schemeClr val="bg1"/>
                </a:solidFill>
                <a:latin typeface="Vodafone Rg" pitchFamily="34" charset="0"/>
              </a:rPr>
              <a:t>COPS Interactions</a:t>
            </a:r>
            <a:endParaRPr lang="en-GB" sz="24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497385" y="3934300"/>
            <a:ext cx="1565591" cy="60722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Insights</a:t>
            </a:r>
            <a:endParaRPr lang="en-GB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4" name="Rectangle 11"/>
          <p:cNvSpPr/>
          <p:nvPr/>
        </p:nvSpPr>
        <p:spPr>
          <a:xfrm>
            <a:off x="2486725" y="3934300"/>
            <a:ext cx="5669243" cy="607220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Detractors make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67%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more interactions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requesting DSL information than promoters</a:t>
            </a:r>
          </a:p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Detractors make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40%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more interactions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about </a:t>
            </a:r>
            <a:r>
              <a:rPr lang="en-GB" sz="1100" b="1" dirty="0" err="1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Neba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 incidences than promoters</a:t>
            </a:r>
          </a:p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Detractors make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5%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more interactions requesting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information than promoters</a:t>
            </a:r>
            <a:endParaRPr lang="en-GB" sz="1100" b="1" dirty="0">
              <a:solidFill>
                <a:schemeClr val="bg1">
                  <a:lumMod val="50000"/>
                </a:schemeClr>
              </a:solidFill>
              <a:latin typeface="Vodafone Rg" pitchFamily="34" charset="0"/>
            </a:endParaRPr>
          </a:p>
        </p:txBody>
      </p:sp>
      <p:grpSp>
        <p:nvGrpSpPr>
          <p:cNvPr id="4" name="3 Grupo"/>
          <p:cNvGrpSpPr/>
          <p:nvPr/>
        </p:nvGrpSpPr>
        <p:grpSpPr>
          <a:xfrm>
            <a:off x="2499678" y="1531938"/>
            <a:ext cx="1800000" cy="1800000"/>
            <a:chOff x="2431098" y="1531938"/>
            <a:chExt cx="1800000" cy="1800000"/>
          </a:xfrm>
        </p:grpSpPr>
        <p:pic>
          <p:nvPicPr>
            <p:cNvPr id="8195" name="Picture 3" descr="C:\cygwin\home\bbergua\perfilado_detractores_usando_bigdata\barplots\Convergente + Standalone-Interactions_Consulta_DSL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098" y="1531938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14 CuadroTexto"/>
            <p:cNvSpPr txBox="1"/>
            <p:nvPr/>
          </p:nvSpPr>
          <p:spPr>
            <a:xfrm>
              <a:off x="2912918" y="1542621"/>
              <a:ext cx="1162671" cy="124467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DSL info request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  <p:grpSp>
        <p:nvGrpSpPr>
          <p:cNvPr id="5" name="4 Grupo"/>
          <p:cNvGrpSpPr/>
          <p:nvPr/>
        </p:nvGrpSpPr>
        <p:grpSpPr>
          <a:xfrm>
            <a:off x="4335145" y="1531938"/>
            <a:ext cx="1800000" cy="1800000"/>
            <a:chOff x="4578985" y="1531938"/>
            <a:chExt cx="1800000" cy="1800000"/>
          </a:xfrm>
        </p:grpSpPr>
        <p:pic>
          <p:nvPicPr>
            <p:cNvPr id="8196" name="Picture 4" descr="C:\cygwin\home\bbergua\perfilado_detractores_usando_bigdata\barplots\Convergente + Standalone-Interactions_Averia_Neb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8985" y="1531938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16 CuadroTexto"/>
            <p:cNvSpPr txBox="1"/>
            <p:nvPr/>
          </p:nvSpPr>
          <p:spPr>
            <a:xfrm>
              <a:off x="4981469" y="1531938"/>
              <a:ext cx="1162671" cy="124467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err="1" smtClean="0">
                  <a:latin typeface="Vodafone Rg" pitchFamily="34" charset="0"/>
                </a:rPr>
                <a:t>Neba</a:t>
              </a:r>
              <a:r>
                <a:rPr lang="en-GB" sz="1200" dirty="0" smtClean="0">
                  <a:latin typeface="Vodafone Rg" pitchFamily="34" charset="0"/>
                </a:rPr>
                <a:t> incidence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  <p:grpSp>
        <p:nvGrpSpPr>
          <p:cNvPr id="6" name="5 Grupo"/>
          <p:cNvGrpSpPr/>
          <p:nvPr/>
        </p:nvGrpSpPr>
        <p:grpSpPr>
          <a:xfrm>
            <a:off x="6343148" y="1542621"/>
            <a:ext cx="1800000" cy="1800000"/>
            <a:chOff x="6343148" y="1447200"/>
            <a:chExt cx="1800000" cy="1800000"/>
          </a:xfrm>
        </p:grpSpPr>
        <p:pic>
          <p:nvPicPr>
            <p:cNvPr id="8197" name="Picture 5" descr="C:\cygwin\home\bbergua\perfilado_detractores_usando_bigdata\barplots\Convergente + Standalone-Interactions_Informaci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3148" y="1447200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19 CuadroTexto"/>
            <p:cNvSpPr txBox="1"/>
            <p:nvPr/>
          </p:nvSpPr>
          <p:spPr>
            <a:xfrm>
              <a:off x="6980477" y="1462158"/>
              <a:ext cx="1162671" cy="124467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Information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376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7"/>
            <a:ext cx="8096250" cy="875675"/>
          </a:xfrm>
        </p:spPr>
        <p:txBody>
          <a:bodyPr/>
          <a:lstStyle/>
          <a:p>
            <a:r>
              <a:rPr lang="en-GB" dirty="0"/>
              <a:t>COPS </a:t>
            </a:r>
            <a:r>
              <a:rPr lang="en-GB" dirty="0" smtClean="0"/>
              <a:t>Interactions </a:t>
            </a:r>
            <a:r>
              <a:rPr lang="mr-IN" dirty="0" smtClean="0"/>
              <a:t>–</a:t>
            </a:r>
            <a:r>
              <a:rPr lang="en-GB" dirty="0" smtClean="0"/>
              <a:t> Ono Household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2486726" y="859000"/>
            <a:ext cx="5669243" cy="2976399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600" b="1" dirty="0">
              <a:solidFill>
                <a:schemeClr val="bg1">
                  <a:lumMod val="50000"/>
                </a:schemeClr>
              </a:solidFill>
              <a:latin typeface="Vodafone Rg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7385" y="859001"/>
            <a:ext cx="1565591" cy="2976399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FF7575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>
                <a:solidFill>
                  <a:schemeClr val="bg1"/>
                </a:solidFill>
                <a:latin typeface="Vodafone Rg" pitchFamily="34" charset="0"/>
              </a:rPr>
              <a:t>COPS Interactions</a:t>
            </a:r>
            <a:endParaRPr lang="en-GB" sz="24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497385" y="3869364"/>
            <a:ext cx="1565591" cy="91599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Insights</a:t>
            </a:r>
            <a:endParaRPr lang="en-GB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3" name="Rectangle 11"/>
          <p:cNvSpPr/>
          <p:nvPr/>
        </p:nvSpPr>
        <p:spPr>
          <a:xfrm>
            <a:off x="2486725" y="3869364"/>
            <a:ext cx="5669243" cy="915996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Promoters make 2x times more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interactions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about buying than detractors</a:t>
            </a:r>
          </a:p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Detractors make 2x times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more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interactions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about churn than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promoters </a:t>
            </a:r>
          </a:p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Detractors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make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40% more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interactions about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billing than promoters</a:t>
            </a:r>
          </a:p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Detractors make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3x times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more interactions about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mobile and DSL  incidences than promoters</a:t>
            </a:r>
            <a:endParaRPr lang="en-GB" sz="1100" b="1" dirty="0">
              <a:solidFill>
                <a:schemeClr val="bg1">
                  <a:lumMod val="50000"/>
                </a:schemeClr>
              </a:solidFill>
              <a:latin typeface="Vodafone Rg" pitchFamily="34" charset="0"/>
            </a:endParaRPr>
          </a:p>
        </p:txBody>
      </p:sp>
      <p:grpSp>
        <p:nvGrpSpPr>
          <p:cNvPr id="4" name="3 Grupo"/>
          <p:cNvGrpSpPr/>
          <p:nvPr/>
        </p:nvGrpSpPr>
        <p:grpSpPr>
          <a:xfrm>
            <a:off x="2545398" y="1081652"/>
            <a:ext cx="1440000" cy="1260000"/>
            <a:chOff x="2545398" y="1081652"/>
            <a:chExt cx="1737180" cy="1440000"/>
          </a:xfrm>
        </p:grpSpPr>
        <p:pic>
          <p:nvPicPr>
            <p:cNvPr id="9218" name="Picture 2" descr="C:\cygwin\home\bbergua\perfilado_detractores_usando_bigdata\barplots\Fixed Operator-Interactions_Alta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5398" y="1081652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14 CuadroTexto"/>
            <p:cNvSpPr txBox="1"/>
            <p:nvPr/>
          </p:nvSpPr>
          <p:spPr>
            <a:xfrm>
              <a:off x="3119907" y="1081652"/>
              <a:ext cx="1162671" cy="124467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Buying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  <p:grpSp>
        <p:nvGrpSpPr>
          <p:cNvPr id="6" name="5 Grupo"/>
          <p:cNvGrpSpPr/>
          <p:nvPr/>
        </p:nvGrpSpPr>
        <p:grpSpPr>
          <a:xfrm>
            <a:off x="4691346" y="1087200"/>
            <a:ext cx="1440000" cy="1260000"/>
            <a:chOff x="4522125" y="1013072"/>
            <a:chExt cx="1794220" cy="1508580"/>
          </a:xfrm>
        </p:grpSpPr>
        <p:pic>
          <p:nvPicPr>
            <p:cNvPr id="9220" name="Picture 4" descr="C:\cygwin\home\bbergua\perfilado_detractores_usando_bigdata\barplots\Fixed Operator-Interactions_Baj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2125" y="1081652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17 CuadroTexto"/>
            <p:cNvSpPr txBox="1"/>
            <p:nvPr/>
          </p:nvSpPr>
          <p:spPr>
            <a:xfrm>
              <a:off x="5153674" y="1013072"/>
              <a:ext cx="1162671" cy="124467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Churn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  <p:grpSp>
        <p:nvGrpSpPr>
          <p:cNvPr id="5" name="4 Grupo"/>
          <p:cNvGrpSpPr/>
          <p:nvPr/>
        </p:nvGrpSpPr>
        <p:grpSpPr>
          <a:xfrm>
            <a:off x="6703052" y="976176"/>
            <a:ext cx="1440000" cy="1260000"/>
            <a:chOff x="6316345" y="1066024"/>
            <a:chExt cx="1752420" cy="1455628"/>
          </a:xfrm>
        </p:grpSpPr>
        <p:pic>
          <p:nvPicPr>
            <p:cNvPr id="9221" name="Picture 5" descr="C:\cygwin\home\bbergua\perfilado_detractores_usando_bigdata\barplots\Fixed Operator-Interactions_Factura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345" y="1081652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19 CuadroTexto"/>
            <p:cNvSpPr txBox="1"/>
            <p:nvPr/>
          </p:nvSpPr>
          <p:spPr>
            <a:xfrm>
              <a:off x="6906094" y="1066024"/>
              <a:ext cx="1162671" cy="124467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Billing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  <p:grpSp>
        <p:nvGrpSpPr>
          <p:cNvPr id="7" name="6 Grupo"/>
          <p:cNvGrpSpPr/>
          <p:nvPr/>
        </p:nvGrpSpPr>
        <p:grpSpPr>
          <a:xfrm>
            <a:off x="3286731" y="2567779"/>
            <a:ext cx="1260000" cy="1260000"/>
            <a:chOff x="3802125" y="2422772"/>
            <a:chExt cx="1440000" cy="1511528"/>
          </a:xfrm>
        </p:grpSpPr>
        <p:pic>
          <p:nvPicPr>
            <p:cNvPr id="9222" name="Picture 6" descr="C:\cygwin\home\bbergua\perfilado_detractores_usando_bigdata\barplots\Fixed Operator-Interactions_Averia_Movil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2125" y="2494300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23 CuadroTexto"/>
            <p:cNvSpPr txBox="1"/>
            <p:nvPr/>
          </p:nvSpPr>
          <p:spPr>
            <a:xfrm>
              <a:off x="4079454" y="2422772"/>
              <a:ext cx="1162671" cy="124467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Mobile incidence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  <p:grpSp>
        <p:nvGrpSpPr>
          <p:cNvPr id="9" name="8 Grupo"/>
          <p:cNvGrpSpPr/>
          <p:nvPr/>
        </p:nvGrpSpPr>
        <p:grpSpPr>
          <a:xfrm>
            <a:off x="5867085" y="2462235"/>
            <a:ext cx="1274449" cy="1298100"/>
            <a:chOff x="5867085" y="2424135"/>
            <a:chExt cx="1274449" cy="1298100"/>
          </a:xfrm>
        </p:grpSpPr>
        <p:pic>
          <p:nvPicPr>
            <p:cNvPr id="9223" name="Picture 7" descr="C:\cygwin\home\bbergua\perfilado_detractores_usando_bigdata\barplots\Fixed Operator-Interactions_Averia_DSL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085" y="2462235"/>
              <a:ext cx="126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26 CuadroTexto"/>
            <p:cNvSpPr txBox="1"/>
            <p:nvPr/>
          </p:nvSpPr>
          <p:spPr>
            <a:xfrm>
              <a:off x="6124197" y="2424135"/>
              <a:ext cx="1017337" cy="1037555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DSL incidence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160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199"/>
            <a:ext cx="7354888" cy="782225"/>
          </a:xfrm>
        </p:spPr>
        <p:txBody>
          <a:bodyPr/>
          <a:lstStyle/>
          <a:p>
            <a:r>
              <a:rPr lang="en-GB" dirty="0" smtClean="0"/>
              <a:t>Introduction &amp; Methodology</a:t>
            </a:r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 smtClean="0">
                <a:solidFill>
                  <a:schemeClr val="tx1"/>
                </a:solidFill>
              </a:rPr>
              <a:t>C3 – Vodafone Confidential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E097323-9310-4948-8DEA-E80EC909587F}" type="datetime3">
              <a:rPr lang="en-GB" smtClean="0"/>
              <a:t>30 October, 2017</a:t>
            </a:fld>
            <a:endParaRPr lang="en-GB" dirty="0"/>
          </a:p>
        </p:txBody>
      </p:sp>
      <p:sp>
        <p:nvSpPr>
          <p:cNvPr id="7" name="6 Rectángulo redondeado"/>
          <p:cNvSpPr/>
          <p:nvPr/>
        </p:nvSpPr>
        <p:spPr>
          <a:xfrm>
            <a:off x="6920948" y="2157697"/>
            <a:ext cx="823934" cy="664764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Mobile-only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(1485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2" name="11 Rectángulo redondeado"/>
          <p:cNvSpPr/>
          <p:nvPr/>
        </p:nvSpPr>
        <p:spPr>
          <a:xfrm>
            <a:off x="6908758" y="2951325"/>
            <a:ext cx="836124" cy="664764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VF Convergent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(1566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6908758" y="3750283"/>
            <a:ext cx="836124" cy="664764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Ono Household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(1501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9" name="18 Rectángulo redondeado"/>
          <p:cNvSpPr/>
          <p:nvPr/>
        </p:nvSpPr>
        <p:spPr>
          <a:xfrm>
            <a:off x="2502866" y="1378420"/>
            <a:ext cx="937310" cy="664764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VF Prepaid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(?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7" name="36 Más"/>
          <p:cNvSpPr/>
          <p:nvPr/>
        </p:nvSpPr>
        <p:spPr>
          <a:xfrm>
            <a:off x="2652649" y="1514561"/>
            <a:ext cx="373607" cy="392482"/>
          </a:xfrm>
          <a:prstGeom prst="mathPlus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41" name="40 Rectángulo redondeado"/>
          <p:cNvSpPr/>
          <p:nvPr/>
        </p:nvSpPr>
        <p:spPr>
          <a:xfrm>
            <a:off x="4111707" y="1378420"/>
            <a:ext cx="937310" cy="664764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VF Prepaid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(?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46" name="45 Más"/>
          <p:cNvSpPr/>
          <p:nvPr/>
        </p:nvSpPr>
        <p:spPr>
          <a:xfrm>
            <a:off x="4212722" y="1514561"/>
            <a:ext cx="373607" cy="392482"/>
          </a:xfrm>
          <a:prstGeom prst="mathPlus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1189631" y="4415046"/>
            <a:ext cx="5474511" cy="398254"/>
          </a:xfrm>
          <a:prstGeom prst="rightArrow">
            <a:avLst>
              <a:gd name="adj1" fmla="val 43622"/>
              <a:gd name="adj2" fmla="val 5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Feb-Jul 2017</a:t>
            </a:r>
          </a:p>
        </p:txBody>
      </p:sp>
      <p:sp>
        <p:nvSpPr>
          <p:cNvPr id="28" name="16 Rectángulo"/>
          <p:cNvSpPr/>
          <p:nvPr/>
        </p:nvSpPr>
        <p:spPr>
          <a:xfrm>
            <a:off x="1189632" y="842260"/>
            <a:ext cx="943564" cy="428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NPS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1" name="16 Rectángulo"/>
          <p:cNvSpPr/>
          <p:nvPr/>
        </p:nvSpPr>
        <p:spPr>
          <a:xfrm>
            <a:off x="2490826" y="842260"/>
            <a:ext cx="949350" cy="428017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CAR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2" name="16 Rectángulo"/>
          <p:cNvSpPr/>
          <p:nvPr/>
        </p:nvSpPr>
        <p:spPr>
          <a:xfrm>
            <a:off x="3608426" y="854960"/>
            <a:ext cx="937310" cy="428017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CEM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3" name="16 Rectángulo"/>
          <p:cNvSpPr/>
          <p:nvPr/>
        </p:nvSpPr>
        <p:spPr>
          <a:xfrm>
            <a:off x="4656732" y="854960"/>
            <a:ext cx="968504" cy="428017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COPS Interactions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4" name="16 Rectángulo"/>
          <p:cNvSpPr/>
          <p:nvPr/>
        </p:nvSpPr>
        <p:spPr>
          <a:xfrm>
            <a:off x="5726833" y="854960"/>
            <a:ext cx="937310" cy="428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Quality Tool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90826" y="1343397"/>
            <a:ext cx="937310" cy="3023927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Socio-demographics, billing, usage, P&amp;S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(250 – 390 vars.)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608426" y="1343397"/>
            <a:ext cx="937310" cy="3023927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Mobile </a:t>
            </a:r>
            <a:r>
              <a:rPr lang="en-GB" sz="1200" dirty="0" err="1">
                <a:solidFill>
                  <a:schemeClr val="bg1"/>
                </a:solidFill>
                <a:latin typeface="Vodafone Rg" pitchFamily="34" charset="0"/>
              </a:rPr>
              <a:t>QoS</a:t>
            </a: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 KPI’s and detailed data usage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(700 vars.)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87926" y="1343397"/>
            <a:ext cx="937310" cy="3023927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Billing issues, tech incidents, informative calls, pricing, escalations, </a:t>
            </a:r>
            <a:r>
              <a:rPr lang="en-GB" sz="1200" dirty="0" err="1" smtClean="0">
                <a:solidFill>
                  <a:schemeClr val="bg1"/>
                </a:solidFill>
                <a:latin typeface="Vodafone Rg" pitchFamily="34" charset="0"/>
              </a:rPr>
              <a:t>tranfers</a:t>
            </a: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, etc.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726833" y="1343397"/>
            <a:ext cx="937310" cy="30239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DSL and HFC </a:t>
            </a:r>
            <a:r>
              <a:rPr lang="en-GB" sz="1200" dirty="0" err="1" smtClean="0">
                <a:solidFill>
                  <a:schemeClr val="bg1"/>
                </a:solidFill>
                <a:latin typeface="Vodafone Rg" pitchFamily="34" charset="0"/>
              </a:rPr>
              <a:t>QoS</a:t>
            </a: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 KPI’s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40" name="5 Rectángulo"/>
          <p:cNvSpPr/>
          <p:nvPr/>
        </p:nvSpPr>
        <p:spPr>
          <a:xfrm>
            <a:off x="1195886" y="1325876"/>
            <a:ext cx="937310" cy="304144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NPS surveys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(6,215 surveys)</a:t>
            </a:r>
          </a:p>
        </p:txBody>
      </p:sp>
      <p:sp>
        <p:nvSpPr>
          <p:cNvPr id="42" name="16 Rectángulo"/>
          <p:cNvSpPr/>
          <p:nvPr/>
        </p:nvSpPr>
        <p:spPr>
          <a:xfrm>
            <a:off x="6908757" y="854960"/>
            <a:ext cx="836125" cy="428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Segments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26" name="10 Rectángulo redondeado"/>
          <p:cNvSpPr/>
          <p:nvPr/>
        </p:nvSpPr>
        <p:spPr>
          <a:xfrm>
            <a:off x="6908758" y="1378420"/>
            <a:ext cx="836124" cy="66476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Prepaid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(1663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146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7"/>
            <a:ext cx="8096250" cy="875675"/>
          </a:xfrm>
        </p:spPr>
        <p:txBody>
          <a:bodyPr/>
          <a:lstStyle/>
          <a:p>
            <a:r>
              <a:rPr lang="en-GB" dirty="0" smtClean="0"/>
              <a:t>Quality Tool </a:t>
            </a:r>
            <a:r>
              <a:rPr lang="mr-IN" dirty="0" smtClean="0"/>
              <a:t>–</a:t>
            </a:r>
            <a:r>
              <a:rPr lang="en-GB" dirty="0" smtClean="0"/>
              <a:t> Ono Household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2486726" y="859000"/>
            <a:ext cx="5669243" cy="2976399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600" b="1" dirty="0">
              <a:solidFill>
                <a:schemeClr val="bg1">
                  <a:lumMod val="50000"/>
                </a:schemeClr>
              </a:solidFill>
              <a:latin typeface="Vodafone Rg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86725" y="3934300"/>
            <a:ext cx="5669243" cy="468000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4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Detractors have 41% less ADSL download rate than promoters</a:t>
            </a:r>
          </a:p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4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Detractors experience 4x more cuts than promoters</a:t>
            </a:r>
            <a:endParaRPr lang="en-GB" sz="1400" b="1" dirty="0">
              <a:solidFill>
                <a:schemeClr val="bg1">
                  <a:lumMod val="50000"/>
                </a:schemeClr>
              </a:solidFill>
              <a:latin typeface="Vodafone Rg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7385" y="859001"/>
            <a:ext cx="1565591" cy="2976399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FF7575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Quality Tool</a:t>
            </a:r>
            <a:endParaRPr lang="en-GB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497385" y="3934300"/>
            <a:ext cx="1565591" cy="468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Insights</a:t>
            </a:r>
            <a:endParaRPr lang="en-GB" dirty="0">
              <a:solidFill>
                <a:schemeClr val="bg1"/>
              </a:solidFill>
              <a:latin typeface="Vodafone Rg" pitchFamily="34" charset="0"/>
            </a:endParaRPr>
          </a:p>
        </p:txBody>
      </p:sp>
      <p:pic>
        <p:nvPicPr>
          <p:cNvPr id="2050" name="Picture 2" descr="C:\cygwin\home\bbergua\perfilado_detractores_usando_bigdata\barplots\Fixed Operator-Quality Tool-Media_ADSL_CortesADSL_1ho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60" y="1024369"/>
            <a:ext cx="2745768" cy="27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cygwin\home\bbergua\perfilado_detractores_usando_bigdata\barplots\Fixed Operator-Quality Tool-Media_ADSL_MejorVel_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802" y="974315"/>
            <a:ext cx="2745768" cy="27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0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7"/>
            <a:ext cx="8096250" cy="875675"/>
          </a:xfrm>
        </p:spPr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grpSp>
        <p:nvGrpSpPr>
          <p:cNvPr id="32" name="Group 31"/>
          <p:cNvGrpSpPr/>
          <p:nvPr/>
        </p:nvGrpSpPr>
        <p:grpSpPr>
          <a:xfrm>
            <a:off x="664652" y="940773"/>
            <a:ext cx="7814698" cy="3543299"/>
            <a:chOff x="664651" y="984738"/>
            <a:chExt cx="7814698" cy="3543299"/>
          </a:xfrm>
        </p:grpSpPr>
        <p:sp>
          <p:nvSpPr>
            <p:cNvPr id="8" name="Rectangle 7"/>
            <p:cNvSpPr/>
            <p:nvPr/>
          </p:nvSpPr>
          <p:spPr>
            <a:xfrm>
              <a:off x="2911916" y="984738"/>
              <a:ext cx="5567433" cy="46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Vodafone Rg" pitchFamily="34" charset="0"/>
                </a:rPr>
                <a:t>More features on billing, discounts, promos, etc.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11916" y="1753563"/>
              <a:ext cx="5567433" cy="46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Vodafone Rg" pitchFamily="34" charset="0"/>
                </a:rPr>
                <a:t>Include </a:t>
              </a:r>
              <a:r>
                <a:rPr lang="en-US" sz="1600" b="1" dirty="0" err="1" smtClean="0">
                  <a:solidFill>
                    <a:schemeClr val="bg1">
                      <a:lumMod val="50000"/>
                    </a:schemeClr>
                  </a:solidFill>
                  <a:latin typeface="Vodafone Rg" pitchFamily="34" charset="0"/>
                </a:rPr>
                <a:t>NetPerform</a:t>
              </a:r>
              <a:r>
                <a:rPr 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Vodafone Rg" pitchFamily="34" charset="0"/>
                </a:rPr>
                <a:t> data and more data for Fixed </a:t>
              </a:r>
              <a:r>
                <a:rPr lang="en-US" sz="1600" b="1" dirty="0" err="1" smtClean="0">
                  <a:solidFill>
                    <a:schemeClr val="bg1">
                      <a:lumMod val="50000"/>
                    </a:schemeClr>
                  </a:solidFill>
                  <a:latin typeface="Vodafone Rg" pitchFamily="34" charset="0"/>
                </a:rPr>
                <a:t>QoS</a:t>
              </a:r>
              <a:r>
                <a:rPr 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Vodafone Rg" pitchFamily="34" charset="0"/>
                </a:rPr>
                <a:t> KPI’s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11916" y="4060037"/>
              <a:ext cx="5567433" cy="46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Vodafone Rg" pitchFamily="34" charset="0"/>
                </a:rPr>
                <a:t>Provide meaningful rules to launch CEX actions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11916" y="3291213"/>
              <a:ext cx="5567433" cy="46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Vodafone Rg" pitchFamily="34" charset="0"/>
                </a:rPr>
                <a:t>Combine all data sources and build a classification model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64651" y="984738"/>
              <a:ext cx="2039815" cy="1345227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FF7575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200" b="1" dirty="0" smtClean="0">
                  <a:solidFill>
                    <a:schemeClr val="bg1"/>
                  </a:solidFill>
                  <a:latin typeface="Vodafone Rg" pitchFamily="34" charset="0"/>
                </a:rPr>
                <a:t>Data Sources</a:t>
              </a:r>
              <a:endParaRPr lang="en-GB" dirty="0">
                <a:solidFill>
                  <a:schemeClr val="bg1"/>
                </a:solidFill>
                <a:latin typeface="Vodafone Rg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911916" y="2522388"/>
              <a:ext cx="5567433" cy="46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Vodafone Rg" pitchFamily="34" charset="0"/>
                </a:rPr>
                <a:t>Root cause of detractions through specific surveys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664650" y="2414923"/>
            <a:ext cx="2039815" cy="1344277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FF7575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Further 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Analyses</a:t>
            </a:r>
            <a:endParaRPr lang="en-GB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64651" y="3888123"/>
            <a:ext cx="2039815" cy="734677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FF7575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Actions</a:t>
            </a:r>
            <a:endParaRPr lang="en-GB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22" name="Oval 59"/>
          <p:cNvSpPr/>
          <p:nvPr/>
        </p:nvSpPr>
        <p:spPr>
          <a:xfrm>
            <a:off x="590552" y="854176"/>
            <a:ext cx="317884" cy="29193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FF5B5B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1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b="1" dirty="0" smtClean="0">
                <a:solidFill>
                  <a:srgbClr val="FF7575"/>
                </a:solidFill>
              </a:rPr>
              <a:t>1</a:t>
            </a:r>
            <a:endParaRPr lang="en-GB" sz="1400" b="1" dirty="0">
              <a:solidFill>
                <a:srgbClr val="FF7575"/>
              </a:solidFill>
            </a:endParaRPr>
          </a:p>
        </p:txBody>
      </p:sp>
      <p:sp>
        <p:nvSpPr>
          <p:cNvPr id="23" name="Oval 59"/>
          <p:cNvSpPr/>
          <p:nvPr/>
        </p:nvSpPr>
        <p:spPr>
          <a:xfrm>
            <a:off x="590552" y="2360640"/>
            <a:ext cx="317884" cy="29193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FF5B5B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1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b="1" dirty="0">
                <a:solidFill>
                  <a:srgbClr val="FF7575"/>
                </a:solidFill>
              </a:rPr>
              <a:t>2</a:t>
            </a:r>
            <a:endParaRPr lang="en-GB" sz="1400" b="1" dirty="0">
              <a:solidFill>
                <a:srgbClr val="FF7575"/>
              </a:solidFill>
            </a:endParaRPr>
          </a:p>
        </p:txBody>
      </p:sp>
      <p:sp>
        <p:nvSpPr>
          <p:cNvPr id="24" name="Oval 59"/>
          <p:cNvSpPr/>
          <p:nvPr/>
        </p:nvSpPr>
        <p:spPr>
          <a:xfrm>
            <a:off x="590552" y="3844576"/>
            <a:ext cx="317884" cy="29193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FF5B5B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1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1400" b="1" dirty="0">
                <a:solidFill>
                  <a:srgbClr val="FF7575"/>
                </a:solidFill>
              </a:rPr>
              <a:t>3</a:t>
            </a:r>
            <a:endParaRPr lang="en-GB" sz="1400" b="1" dirty="0">
              <a:solidFill>
                <a:srgbClr val="FF75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GB" dirty="0" smtClean="0"/>
              <a:t>C3 – Vodafone Confidential</a:t>
            </a:r>
            <a:endParaRPr lang="en-GB" dirty="0"/>
          </a:p>
        </p:txBody>
      </p:sp>
      <p:sp>
        <p:nvSpPr>
          <p:cNvPr id="2" name="1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7313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17"/>
          <p:cNvSpPr/>
          <p:nvPr/>
        </p:nvSpPr>
        <p:spPr>
          <a:xfrm>
            <a:off x="2347546" y="872836"/>
            <a:ext cx="6085254" cy="35854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35815" tIns="71635" rIns="35815" bIns="71635" numCol="1" spcCol="1270" rtlCol="0" anchor="ctr" anchorCtr="0">
            <a:noAutofit/>
          </a:bodyPr>
          <a:lstStyle/>
          <a:p>
            <a:pPr marL="85279" lvl="1" defTabSz="442187">
              <a:lnSpc>
                <a:spcPct val="80000"/>
              </a:lnSpc>
              <a:spcBef>
                <a:spcPct val="0"/>
              </a:spcBef>
              <a:spcAft>
                <a:spcPct val="35000"/>
              </a:spcAft>
              <a:buClr>
                <a:srgbClr val="FFFFFF">
                  <a:lumMod val="65000"/>
                </a:srgbClr>
              </a:buClr>
            </a:pPr>
            <a:r>
              <a:rPr lang="en-GB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Profile Detractors </a:t>
            </a: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versus Promoters based on declared and observable features. </a:t>
            </a:r>
            <a:endParaRPr lang="en-GB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Rectangle 17"/>
          <p:cNvSpPr/>
          <p:nvPr/>
        </p:nvSpPr>
        <p:spPr>
          <a:xfrm>
            <a:off x="2347546" y="1292470"/>
            <a:ext cx="6085254" cy="3580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35815" tIns="71635" rIns="35815" bIns="71635" numCol="1" spcCol="1270" rtlCol="0" anchor="ctr" anchorCtr="0">
            <a:noAutofit/>
          </a:bodyPr>
          <a:lstStyle/>
          <a:p>
            <a:pPr marL="85279" lvl="1" defTabSz="442187">
              <a:lnSpc>
                <a:spcPct val="80000"/>
              </a:lnSpc>
              <a:spcBef>
                <a:spcPct val="0"/>
              </a:spcBef>
              <a:spcAft>
                <a:spcPct val="35000"/>
              </a:spcAft>
              <a:buClr>
                <a:srgbClr val="FFFFFF">
                  <a:lumMod val="65000"/>
                </a:srgbClr>
              </a:buClr>
            </a:pP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CBU customers segmented as Mobile-Only, Prepaid, VF Convergent Customers and ONO HH. </a:t>
            </a:r>
            <a:endParaRPr lang="en-GB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Rectangle 17"/>
          <p:cNvSpPr/>
          <p:nvPr/>
        </p:nvSpPr>
        <p:spPr>
          <a:xfrm>
            <a:off x="2347546" y="1712104"/>
            <a:ext cx="6085254" cy="10558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35815" tIns="71635" rIns="35815" bIns="71635" numCol="1" spcCol="1270" rtlCol="0" anchor="ctr" anchorCtr="0">
            <a:noAutofit/>
          </a:bodyPr>
          <a:lstStyle/>
          <a:p>
            <a:pPr marL="256729" lvl="1" indent="-171450" defTabSz="442187">
              <a:lnSpc>
                <a:spcPct val="80000"/>
              </a:lnSpc>
              <a:spcBef>
                <a:spcPct val="0"/>
              </a:spcBef>
              <a:spcAft>
                <a:spcPct val="35000"/>
              </a:spcAft>
              <a:buClr>
                <a:srgbClr val="FFFFFF">
                  <a:lumMod val="65000"/>
                </a:srgbClr>
              </a:buClr>
              <a:buFont typeface="Arial" charset="0"/>
              <a:buChar char="•"/>
            </a:pPr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NPS: </a:t>
            </a: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Brand-NPS surveys</a:t>
            </a:r>
          </a:p>
          <a:p>
            <a:pPr marL="256729" lvl="1" indent="-171450" defTabSz="442187">
              <a:lnSpc>
                <a:spcPct val="80000"/>
              </a:lnSpc>
              <a:spcBef>
                <a:spcPct val="0"/>
              </a:spcBef>
              <a:spcAft>
                <a:spcPct val="35000"/>
              </a:spcAft>
              <a:buClr>
                <a:srgbClr val="FFFFFF">
                  <a:lumMod val="65000"/>
                </a:srgbClr>
              </a:buClr>
              <a:buFont typeface="Arial" charset="0"/>
              <a:buChar char="•"/>
            </a:pP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CAR</a:t>
            </a:r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Sociodemographic profile, </a:t>
            </a:r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usage, billing, products &amp; services </a:t>
            </a: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</a:t>
            </a:r>
          </a:p>
          <a:p>
            <a:pPr marL="256729" lvl="1" indent="-171450" defTabSz="442187">
              <a:lnSpc>
                <a:spcPct val="80000"/>
              </a:lnSpc>
              <a:spcBef>
                <a:spcPct val="0"/>
              </a:spcBef>
              <a:spcAft>
                <a:spcPct val="35000"/>
              </a:spcAft>
              <a:buClr>
                <a:srgbClr val="FFFFFF">
                  <a:lumMod val="65000"/>
                </a:srgbClr>
              </a:buClr>
              <a:buFont typeface="Arial" charset="0"/>
              <a:buChar char="•"/>
            </a:pP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CEM</a:t>
            </a:r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GB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QoS</a:t>
            </a:r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mobile network (voice &amp; </a:t>
            </a: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data)</a:t>
            </a:r>
          </a:p>
          <a:p>
            <a:pPr marL="256729" lvl="1" indent="-171450" defTabSz="442187">
              <a:lnSpc>
                <a:spcPct val="80000"/>
              </a:lnSpc>
              <a:spcBef>
                <a:spcPct val="0"/>
              </a:spcBef>
              <a:spcAft>
                <a:spcPct val="35000"/>
              </a:spcAft>
              <a:buClr>
                <a:srgbClr val="FFFFFF">
                  <a:lumMod val="65000"/>
                </a:srgbClr>
              </a:buClr>
              <a:buFont typeface="Arial" charset="0"/>
              <a:buChar char="•"/>
            </a:pP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COPS </a:t>
            </a:r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Interactions (Apr – Jul </a:t>
            </a: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2017)</a:t>
            </a:r>
          </a:p>
          <a:p>
            <a:pPr marL="256729" lvl="1" indent="-171450" defTabSz="442187">
              <a:lnSpc>
                <a:spcPct val="80000"/>
              </a:lnSpc>
              <a:spcBef>
                <a:spcPct val="0"/>
              </a:spcBef>
              <a:spcAft>
                <a:spcPct val="35000"/>
              </a:spcAft>
              <a:buClr>
                <a:srgbClr val="FFFFFF">
                  <a:lumMod val="65000"/>
                </a:srgbClr>
              </a:buClr>
              <a:buFont typeface="Arial" charset="0"/>
              <a:buChar char="•"/>
            </a:pP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Quality </a:t>
            </a:r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Tool: </a:t>
            </a:r>
            <a:r>
              <a:rPr lang="en-GB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QoS</a:t>
            </a:r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fixed </a:t>
            </a: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network</a:t>
            </a:r>
            <a:endParaRPr lang="en-GB" sz="1400" dirty="0">
              <a:solidFill>
                <a:schemeClr val="bg2"/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337209" y="-526583"/>
            <a:ext cx="7704611" cy="506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2400" b="1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endParaRPr lang="en-GB" sz="2000" b="0" dirty="0">
              <a:latin typeface="Vodafone ExB" charset="0"/>
              <a:ea typeface="Vodafone ExB" charset="0"/>
              <a:cs typeface="Vodafone ExB" charset="0"/>
            </a:endParaRPr>
          </a:p>
        </p:txBody>
      </p:sp>
      <p:sp>
        <p:nvSpPr>
          <p:cNvPr id="45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Executive Summary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21" name="Rectangle 17"/>
          <p:cNvSpPr/>
          <p:nvPr/>
        </p:nvSpPr>
        <p:spPr>
          <a:xfrm>
            <a:off x="2347546" y="2841870"/>
            <a:ext cx="6085254" cy="40881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35815" tIns="71635" rIns="35815" bIns="71635" numCol="1" spcCol="1270" rtlCol="0" anchor="ctr" anchorCtr="0">
            <a:noAutofit/>
          </a:bodyPr>
          <a:lstStyle/>
          <a:p>
            <a:pPr marL="85279" lvl="1" defTabSz="442187">
              <a:lnSpc>
                <a:spcPct val="80000"/>
              </a:lnSpc>
              <a:spcBef>
                <a:spcPct val="0"/>
              </a:spcBef>
              <a:spcAft>
                <a:spcPct val="35000"/>
              </a:spcAft>
              <a:buClr>
                <a:srgbClr val="FFFFFF">
                  <a:lumMod val="65000"/>
                </a:srgbClr>
              </a:buClr>
            </a:pP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Feb – Jul 2017 for all data sources except for Quality Tool (Jun 2017).</a:t>
            </a:r>
            <a:endParaRPr lang="en-GB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17"/>
          <p:cNvSpPr/>
          <p:nvPr/>
        </p:nvSpPr>
        <p:spPr>
          <a:xfrm>
            <a:off x="2347546" y="3337170"/>
            <a:ext cx="6085254" cy="137596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35815" tIns="71635" rIns="35815" bIns="71635" numCol="1" spcCol="1270" rtlCol="0" anchor="ctr" anchorCtr="0">
            <a:noAutofit/>
          </a:bodyPr>
          <a:lstStyle/>
          <a:p>
            <a:pPr marL="256729" lvl="1" indent="-171450" defTabSz="442187">
              <a:lnSpc>
                <a:spcPct val="80000"/>
              </a:lnSpc>
              <a:spcBef>
                <a:spcPct val="0"/>
              </a:spcBef>
              <a:spcAft>
                <a:spcPct val="35000"/>
              </a:spcAft>
              <a:buClr>
                <a:srgbClr val="FFFFFF">
                  <a:lumMod val="65000"/>
                </a:srgbClr>
              </a:buClr>
              <a:buFont typeface="Arial" charset="0"/>
              <a:buChar char="•"/>
            </a:pP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CAR </a:t>
            </a:r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CEM provide light clues on detractor </a:t>
            </a: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modelling, </a:t>
            </a:r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although not conclusive </a:t>
            </a: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 e.g. </a:t>
            </a: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more </a:t>
            </a:r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commitment on voice lines is clearly associated with promoters and low usage of </a:t>
            </a:r>
            <a:r>
              <a:rPr lang="en-GB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MyVF</a:t>
            </a:r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is associated with </a:t>
            </a: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detractors.</a:t>
            </a:r>
            <a:endParaRPr lang="en-GB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56729" lvl="1" indent="-171450" defTabSz="442187">
              <a:lnSpc>
                <a:spcPct val="80000"/>
              </a:lnSpc>
              <a:spcBef>
                <a:spcPct val="0"/>
              </a:spcBef>
              <a:spcAft>
                <a:spcPct val="35000"/>
              </a:spcAft>
              <a:buClr>
                <a:srgbClr val="FFFFFF">
                  <a:lumMod val="65000"/>
                </a:srgbClr>
              </a:buClr>
              <a:buFont typeface="Arial" charset="0"/>
              <a:buChar char="•"/>
            </a:pP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How </a:t>
            </a:r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VF solves technical problems is one of the most significant keys which </a:t>
            </a: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deserves </a:t>
            </a:r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further study </a:t>
            </a: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 </a:t>
            </a: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every </a:t>
            </a:r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problem </a:t>
            </a: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that is not </a:t>
            </a:r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solved or escalated is </a:t>
            </a: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significantly associated </a:t>
            </a:r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detraction together with technical questions on the </a:t>
            </a: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services.</a:t>
            </a:r>
            <a:endParaRPr lang="en-GB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56729" lvl="1" indent="-171450" defTabSz="442187">
              <a:lnSpc>
                <a:spcPct val="80000"/>
              </a:lnSpc>
              <a:spcBef>
                <a:spcPct val="0"/>
              </a:spcBef>
              <a:spcAft>
                <a:spcPct val="35000"/>
              </a:spcAft>
              <a:buClr>
                <a:srgbClr val="FFFFFF">
                  <a:lumMod val="65000"/>
                </a:srgbClr>
              </a:buClr>
              <a:buFont typeface="Arial" charset="0"/>
              <a:buChar char="•"/>
            </a:pP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 </a:t>
            </a:r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created a model for </a:t>
            </a: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Detractor/Neutral/Promoter</a:t>
            </a:r>
            <a:r>
              <a:rPr lang="en-GB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applied to ONO Household customers (around 830k) which drives a call to action on around 80k </a:t>
            </a: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customers.</a:t>
            </a:r>
            <a:endParaRPr lang="en-GB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5 Rectángulo"/>
          <p:cNvSpPr/>
          <p:nvPr/>
        </p:nvSpPr>
        <p:spPr>
          <a:xfrm>
            <a:off x="589496" y="872836"/>
            <a:ext cx="1692000" cy="358011"/>
          </a:xfrm>
          <a:prstGeom prst="rect">
            <a:avLst/>
          </a:prstGeom>
          <a:noFill/>
          <a:ln w="25400" cap="flat" cmpd="sng" algn="ctr">
            <a:solidFill>
              <a:srgbClr val="FF5B5B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problem</a:t>
            </a:r>
          </a:p>
        </p:txBody>
      </p:sp>
      <p:sp>
        <p:nvSpPr>
          <p:cNvPr id="25" name="5 Rectángulo"/>
          <p:cNvSpPr/>
          <p:nvPr/>
        </p:nvSpPr>
        <p:spPr>
          <a:xfrm>
            <a:off x="589496" y="1291936"/>
            <a:ext cx="1692000" cy="358011"/>
          </a:xfrm>
          <a:prstGeom prst="rect">
            <a:avLst/>
          </a:prstGeom>
          <a:noFill/>
          <a:ln w="25400" cap="flat" cmpd="sng" algn="ctr">
            <a:solidFill>
              <a:srgbClr val="FF5B5B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Target </a:t>
            </a:r>
            <a:endParaRPr lang="en-GB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5 Rectángulo"/>
          <p:cNvSpPr/>
          <p:nvPr/>
        </p:nvSpPr>
        <p:spPr>
          <a:xfrm>
            <a:off x="589496" y="1723735"/>
            <a:ext cx="1692000" cy="1031643"/>
          </a:xfrm>
          <a:prstGeom prst="rect">
            <a:avLst/>
          </a:prstGeom>
          <a:noFill/>
          <a:ln w="25400" cap="flat" cmpd="sng" algn="ctr">
            <a:solidFill>
              <a:srgbClr val="FF5B5B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 sources</a:t>
            </a:r>
            <a:endParaRPr lang="en-GB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5 Rectángulo"/>
          <p:cNvSpPr/>
          <p:nvPr/>
        </p:nvSpPr>
        <p:spPr>
          <a:xfrm>
            <a:off x="589496" y="2841870"/>
            <a:ext cx="1692000" cy="408810"/>
          </a:xfrm>
          <a:prstGeom prst="rect">
            <a:avLst/>
          </a:prstGeom>
          <a:noFill/>
          <a:ln w="25400" cap="flat" cmpd="sng" algn="ctr">
            <a:solidFill>
              <a:srgbClr val="FF5B5B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Timeframe</a:t>
            </a:r>
            <a:endParaRPr lang="en-GB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5 Rectángulo"/>
          <p:cNvSpPr/>
          <p:nvPr/>
        </p:nvSpPr>
        <p:spPr>
          <a:xfrm>
            <a:off x="589496" y="3337170"/>
            <a:ext cx="1692000" cy="1375966"/>
          </a:xfrm>
          <a:prstGeom prst="rect">
            <a:avLst/>
          </a:prstGeom>
          <a:noFill/>
          <a:ln w="25400" cap="flat" cmpd="sng" algn="ctr">
            <a:solidFill>
              <a:srgbClr val="FF5B5B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Key insights</a:t>
            </a:r>
            <a:endParaRPr lang="en-GB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49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199"/>
            <a:ext cx="7354888" cy="782225"/>
          </a:xfrm>
        </p:spPr>
        <p:txBody>
          <a:bodyPr/>
          <a:lstStyle/>
          <a:p>
            <a:r>
              <a:rPr lang="en-GB" dirty="0" smtClean="0"/>
              <a:t>Introduction &amp; Methodology</a:t>
            </a:r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 smtClean="0">
                <a:solidFill>
                  <a:schemeClr val="tx1"/>
                </a:solidFill>
              </a:rPr>
              <a:t>C3 – Vodafone Confidential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t>30 October 2017</a:t>
            </a:fld>
            <a:endParaRPr lang="en-GB" dirty="0"/>
          </a:p>
        </p:txBody>
      </p:sp>
      <p:sp>
        <p:nvSpPr>
          <p:cNvPr id="6" name="5 Rectángulo redondeado"/>
          <p:cNvSpPr/>
          <p:nvPr/>
        </p:nvSpPr>
        <p:spPr>
          <a:xfrm>
            <a:off x="1603629" y="1378420"/>
            <a:ext cx="641428" cy="3036627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NPS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(6215 surveys)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2552148" y="2157697"/>
            <a:ext cx="823934" cy="664764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Mobile-only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(1485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2539958" y="1378420"/>
            <a:ext cx="836124" cy="664764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Prepaid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(1663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" name="11 Rectángulo redondeado"/>
          <p:cNvSpPr/>
          <p:nvPr/>
        </p:nvSpPr>
        <p:spPr>
          <a:xfrm>
            <a:off x="2539958" y="2951325"/>
            <a:ext cx="836124" cy="664764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VF Convergent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(1566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8 Flecha arriba y abajo"/>
          <p:cNvSpPr/>
          <p:nvPr/>
        </p:nvSpPr>
        <p:spPr>
          <a:xfrm>
            <a:off x="416257" y="1378420"/>
            <a:ext cx="982647" cy="3036627"/>
          </a:xfrm>
          <a:prstGeom prst="upDownArrow">
            <a:avLst/>
          </a:prstGeom>
          <a:solidFill>
            <a:srgbClr val="00B0CA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/>
            <a:r>
              <a:rPr lang="en-GB" sz="1000" dirty="0">
                <a:latin typeface="Vodafone Rg" pitchFamily="34" charset="0"/>
              </a:rPr>
              <a:t>Feb </a:t>
            </a:r>
            <a:r>
              <a:rPr lang="en-GB" sz="1000" dirty="0" smtClean="0">
                <a:latin typeface="Vodafone Rg" pitchFamily="34" charset="0"/>
              </a:rPr>
              <a:t>- Jul</a:t>
            </a:r>
          </a:p>
          <a:p>
            <a:pPr algn="ctr"/>
            <a:r>
              <a:rPr lang="en-GB" sz="1000" dirty="0" smtClean="0">
                <a:latin typeface="Vodafone Rg" pitchFamily="34" charset="0"/>
              </a:rPr>
              <a:t>2017</a:t>
            </a:r>
            <a:endParaRPr lang="en-GB" sz="1000" dirty="0">
              <a:latin typeface="Vodafone Rg" pitchFamily="34" charset="0"/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2539958" y="3750283"/>
            <a:ext cx="836124" cy="664764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Ono Household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(1501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4280863" y="2157697"/>
            <a:ext cx="923645" cy="664764"/>
          </a:xfrm>
          <a:prstGeom prst="roundRect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VF </a:t>
            </a:r>
            <a:r>
              <a:rPr lang="en-GB" sz="1000" dirty="0" err="1" smtClean="0">
                <a:solidFill>
                  <a:schemeClr val="bg1"/>
                </a:solidFill>
                <a:latin typeface="Vodafone Rg" pitchFamily="34" charset="0"/>
              </a:rPr>
              <a:t>Postpaid</a:t>
            </a:r>
            <a:endParaRPr lang="en-GB" sz="1000" dirty="0">
              <a:solidFill>
                <a:schemeClr val="bg1"/>
              </a:solidFill>
              <a:latin typeface="Vodafone Rg" pitchFamily="34" charset="0"/>
            </a:endParaRP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(1352 rows,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390 vars.)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9" name="18 Rectángulo redondeado"/>
          <p:cNvSpPr/>
          <p:nvPr/>
        </p:nvSpPr>
        <p:spPr>
          <a:xfrm>
            <a:off x="4268674" y="1378420"/>
            <a:ext cx="937310" cy="664764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VF Prepaid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(?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19 Rectángulo redondeado"/>
          <p:cNvSpPr/>
          <p:nvPr/>
        </p:nvSpPr>
        <p:spPr>
          <a:xfrm>
            <a:off x="4268674" y="2951325"/>
            <a:ext cx="937310" cy="664764"/>
          </a:xfrm>
          <a:prstGeom prst="roundRect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VF </a:t>
            </a:r>
            <a:r>
              <a:rPr lang="en-GB" sz="1000" dirty="0" err="1">
                <a:solidFill>
                  <a:schemeClr val="bg1"/>
                </a:solidFill>
                <a:latin typeface="Vodafone Rg" pitchFamily="34" charset="0"/>
              </a:rPr>
              <a:t>Postpaid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  <a:ea typeface="+mn-ea"/>
              <a:cs typeface="+mn-cs"/>
            </a:endParaRP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(1429 rows,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390 vars.)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1" name="20 Rectángulo redondeado"/>
          <p:cNvSpPr/>
          <p:nvPr/>
        </p:nvSpPr>
        <p:spPr>
          <a:xfrm>
            <a:off x="4268674" y="3750283"/>
            <a:ext cx="937310" cy="664764"/>
          </a:xfrm>
          <a:prstGeom prst="roundRect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Ono Household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(1382 rows,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280 </a:t>
            </a:r>
            <a:r>
              <a:rPr lang="en-GB" sz="1000" dirty="0" err="1" smtClean="0">
                <a:solidFill>
                  <a:schemeClr val="bg1"/>
                </a:solidFill>
                <a:latin typeface="Vodafone Rg" pitchFamily="34" charset="0"/>
              </a:rPr>
              <a:t>vars</a:t>
            </a: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23" name="22 Conector recto de flecha"/>
          <p:cNvCxnSpPr>
            <a:stCxn id="6" idx="3"/>
            <a:endCxn id="7" idx="1"/>
          </p:cNvCxnSpPr>
          <p:nvPr/>
        </p:nvCxnSpPr>
        <p:spPr>
          <a:xfrm flipV="1">
            <a:off x="2245057" y="2490079"/>
            <a:ext cx="307091" cy="406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 de flecha"/>
          <p:cNvCxnSpPr>
            <a:stCxn id="6" idx="3"/>
            <a:endCxn id="11" idx="1"/>
          </p:cNvCxnSpPr>
          <p:nvPr/>
        </p:nvCxnSpPr>
        <p:spPr>
          <a:xfrm flipV="1">
            <a:off x="2245057" y="1710802"/>
            <a:ext cx="294901" cy="11859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 de flecha"/>
          <p:cNvCxnSpPr>
            <a:stCxn id="6" idx="3"/>
            <a:endCxn id="12" idx="1"/>
          </p:cNvCxnSpPr>
          <p:nvPr/>
        </p:nvCxnSpPr>
        <p:spPr>
          <a:xfrm>
            <a:off x="2245057" y="2896734"/>
            <a:ext cx="294901" cy="3869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recto de flecha"/>
          <p:cNvCxnSpPr>
            <a:stCxn id="6" idx="3"/>
            <a:endCxn id="17" idx="1"/>
          </p:cNvCxnSpPr>
          <p:nvPr/>
        </p:nvCxnSpPr>
        <p:spPr>
          <a:xfrm>
            <a:off x="2245057" y="2896734"/>
            <a:ext cx="294901" cy="11859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Rectángulo redondeado"/>
          <p:cNvSpPr/>
          <p:nvPr/>
        </p:nvSpPr>
        <p:spPr>
          <a:xfrm>
            <a:off x="1603629" y="839337"/>
            <a:ext cx="1719601" cy="39578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NPS</a:t>
            </a:r>
          </a:p>
        </p:txBody>
      </p:sp>
      <p:sp>
        <p:nvSpPr>
          <p:cNvPr id="31" name="30 Rectángulo redondeado"/>
          <p:cNvSpPr/>
          <p:nvPr/>
        </p:nvSpPr>
        <p:spPr>
          <a:xfrm>
            <a:off x="4280864" y="839337"/>
            <a:ext cx="925120" cy="395785"/>
          </a:xfrm>
          <a:prstGeom prst="roundRect">
            <a:avLst/>
          </a:prstGeom>
          <a:noFill/>
          <a:ln w="25400" cap="flat" cmpd="sng" algn="ctr">
            <a:solidFill>
              <a:schemeClr val="accent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CAR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rgbClr val="34342B"/>
                </a:solidFill>
                <a:latin typeface="Vodafone Rg" pitchFamily="34" charset="0"/>
              </a:rPr>
              <a:t>(250 – 390 vars.)</a:t>
            </a: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36" name="35 Más"/>
          <p:cNvSpPr/>
          <p:nvPr/>
        </p:nvSpPr>
        <p:spPr>
          <a:xfrm>
            <a:off x="3680449" y="2293838"/>
            <a:ext cx="373607" cy="392482"/>
          </a:xfrm>
          <a:prstGeom prst="mathPlus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37" name="36 Más"/>
          <p:cNvSpPr/>
          <p:nvPr/>
        </p:nvSpPr>
        <p:spPr>
          <a:xfrm>
            <a:off x="3668649" y="1514561"/>
            <a:ext cx="373607" cy="392482"/>
          </a:xfrm>
          <a:prstGeom prst="mathPlus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38" name="37 Más"/>
          <p:cNvSpPr/>
          <p:nvPr/>
        </p:nvSpPr>
        <p:spPr>
          <a:xfrm>
            <a:off x="3680835" y="3087466"/>
            <a:ext cx="373607" cy="392482"/>
          </a:xfrm>
          <a:prstGeom prst="mathPlus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39" name="38 Más"/>
          <p:cNvSpPr/>
          <p:nvPr/>
        </p:nvSpPr>
        <p:spPr>
          <a:xfrm>
            <a:off x="3680835" y="3886424"/>
            <a:ext cx="373607" cy="392482"/>
          </a:xfrm>
          <a:prstGeom prst="mathPlus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40" name="39 Rectángulo redondeado"/>
          <p:cNvSpPr/>
          <p:nvPr/>
        </p:nvSpPr>
        <p:spPr>
          <a:xfrm>
            <a:off x="6057344" y="2157697"/>
            <a:ext cx="923645" cy="664764"/>
          </a:xfrm>
          <a:prstGeom prst="roundRect">
            <a:avLst/>
          </a:prstGeom>
          <a:solidFill>
            <a:srgbClr val="FECB0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>
                <a:solidFill>
                  <a:schemeClr val="bg1"/>
                </a:solidFill>
                <a:latin typeface="Vodafone Rg" pitchFamily="34" charset="0"/>
              </a:rPr>
              <a:t>Mobile-only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(764 rows,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1.1K vars.)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41" name="40 Rectángulo redondeado"/>
          <p:cNvSpPr/>
          <p:nvPr/>
        </p:nvSpPr>
        <p:spPr>
          <a:xfrm>
            <a:off x="6045155" y="1378420"/>
            <a:ext cx="937310" cy="664764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VF Prepaid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(?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42" name="41 Rectángulo redondeado"/>
          <p:cNvSpPr/>
          <p:nvPr/>
        </p:nvSpPr>
        <p:spPr>
          <a:xfrm>
            <a:off x="6045155" y="2951325"/>
            <a:ext cx="937310" cy="664764"/>
          </a:xfrm>
          <a:prstGeom prst="roundRect">
            <a:avLst/>
          </a:prstGeom>
          <a:solidFill>
            <a:srgbClr val="FECB0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VF Convergent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(753 rows,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1.1K vars.)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43" name="42 Rectángulo redondeado"/>
          <p:cNvSpPr/>
          <p:nvPr/>
        </p:nvSpPr>
        <p:spPr>
          <a:xfrm>
            <a:off x="6045155" y="3750283"/>
            <a:ext cx="937310" cy="664764"/>
          </a:xfrm>
          <a:prstGeom prst="roundRect">
            <a:avLst/>
          </a:prstGeom>
          <a:solidFill>
            <a:srgbClr val="FECB0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Ono Household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(542 rows,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1K vars.)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44" name="43 Rectángulo redondeado"/>
          <p:cNvSpPr/>
          <p:nvPr/>
        </p:nvSpPr>
        <p:spPr>
          <a:xfrm>
            <a:off x="6057345" y="839337"/>
            <a:ext cx="925120" cy="395785"/>
          </a:xfrm>
          <a:prstGeom prst="roundRect">
            <a:avLst/>
          </a:prstGeom>
          <a:noFill/>
          <a:ln w="25400" cap="flat" cmpd="sng" algn="ctr">
            <a:solidFill>
              <a:srgbClr val="FECB00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CEM*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rgbClr val="34342B"/>
                </a:solidFill>
                <a:latin typeface="Vodafone Rg" pitchFamily="34" charset="0"/>
              </a:rPr>
              <a:t>(700 vars.)</a:t>
            </a: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45" name="44 Más"/>
          <p:cNvSpPr/>
          <p:nvPr/>
        </p:nvSpPr>
        <p:spPr>
          <a:xfrm>
            <a:off x="5456930" y="2293838"/>
            <a:ext cx="373607" cy="392482"/>
          </a:xfrm>
          <a:prstGeom prst="mathPlus">
            <a:avLst/>
          </a:prstGeom>
          <a:solidFill>
            <a:srgbClr val="FECB0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46" name="45 Más"/>
          <p:cNvSpPr/>
          <p:nvPr/>
        </p:nvSpPr>
        <p:spPr>
          <a:xfrm>
            <a:off x="5445130" y="1514561"/>
            <a:ext cx="373607" cy="392482"/>
          </a:xfrm>
          <a:prstGeom prst="mathPlus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47" name="46 Más"/>
          <p:cNvSpPr/>
          <p:nvPr/>
        </p:nvSpPr>
        <p:spPr>
          <a:xfrm>
            <a:off x="5457316" y="3087466"/>
            <a:ext cx="373607" cy="392482"/>
          </a:xfrm>
          <a:prstGeom prst="mathPlus">
            <a:avLst/>
          </a:prstGeom>
          <a:solidFill>
            <a:srgbClr val="FECB0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48" name="47 Más"/>
          <p:cNvSpPr/>
          <p:nvPr/>
        </p:nvSpPr>
        <p:spPr>
          <a:xfrm>
            <a:off x="5457316" y="3886424"/>
            <a:ext cx="373607" cy="392482"/>
          </a:xfrm>
          <a:prstGeom prst="mathPlus">
            <a:avLst/>
          </a:prstGeom>
          <a:solidFill>
            <a:srgbClr val="FECB0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51 CuadroTexto"/>
          <p:cNvSpPr txBox="1"/>
          <p:nvPr/>
        </p:nvSpPr>
        <p:spPr>
          <a:xfrm>
            <a:off x="7073985" y="832698"/>
            <a:ext cx="1655487" cy="369332"/>
          </a:xfrm>
          <a:prstGeom prst="rect">
            <a:avLst/>
          </a:prstGeom>
          <a:ln cap="sq">
            <a:solidFill>
              <a:srgbClr val="FF0000"/>
            </a:solidFill>
            <a:prstDash val="dash"/>
            <a:round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200" dirty="0" smtClean="0">
                <a:latin typeface="Vodafone Rg" pitchFamily="34" charset="0"/>
              </a:rPr>
              <a:t>* CEM has been joined with</a:t>
            </a:r>
          </a:p>
          <a:p>
            <a:r>
              <a:rPr lang="en-GB" sz="1200" dirty="0" smtClean="0">
                <a:latin typeface="Vodafone Rg" pitchFamily="34" charset="0"/>
              </a:rPr>
              <a:t>   surveyed MSISDN’s only</a:t>
            </a:r>
          </a:p>
        </p:txBody>
      </p:sp>
    </p:spTree>
    <p:extLst>
      <p:ext uri="{BB962C8B-B14F-4D97-AF65-F5344CB8AC3E}">
        <p14:creationId xmlns:p14="http://schemas.microsoft.com/office/powerpoint/2010/main" val="13420701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199"/>
            <a:ext cx="7354888" cy="782225"/>
          </a:xfrm>
        </p:spPr>
        <p:txBody>
          <a:bodyPr/>
          <a:lstStyle/>
          <a:p>
            <a:r>
              <a:rPr lang="en-GB" dirty="0" smtClean="0"/>
              <a:t>Selection of most relevant variables</a:t>
            </a:r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 smtClean="0">
                <a:solidFill>
                  <a:schemeClr val="tx1"/>
                </a:solidFill>
              </a:rPr>
              <a:t>C3 – Vodafone Confidential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E097323-9310-4948-8DEA-E80EC909587F}" type="datetime3">
              <a:rPr lang="en-US" smtClean="0"/>
              <a:t>30 October 2017</a:t>
            </a:fld>
            <a:endParaRPr lang="en-GB" dirty="0"/>
          </a:p>
        </p:txBody>
      </p:sp>
      <p:sp>
        <p:nvSpPr>
          <p:cNvPr id="30" name="29 Rectángulo redondeado"/>
          <p:cNvSpPr/>
          <p:nvPr/>
        </p:nvSpPr>
        <p:spPr>
          <a:xfrm>
            <a:off x="314842" y="2399913"/>
            <a:ext cx="925120" cy="395785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NPS</a:t>
            </a:r>
          </a:p>
        </p:txBody>
      </p:sp>
      <p:sp>
        <p:nvSpPr>
          <p:cNvPr id="31" name="30 Rectángulo redondeado"/>
          <p:cNvSpPr/>
          <p:nvPr/>
        </p:nvSpPr>
        <p:spPr>
          <a:xfrm>
            <a:off x="1735210" y="2399913"/>
            <a:ext cx="925120" cy="395785"/>
          </a:xfrm>
          <a:prstGeom prst="roundRect">
            <a:avLst/>
          </a:prstGeom>
          <a:noFill/>
          <a:ln w="25400" cap="flat" cmpd="sng" algn="ctr">
            <a:solidFill>
              <a:schemeClr val="accent4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CAR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rgbClr val="34342B"/>
                </a:solidFill>
                <a:latin typeface="Vodafone Rg" pitchFamily="34" charset="0"/>
              </a:rPr>
              <a:t>(250 – 390 vars.)</a:t>
            </a: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44" name="43 Rectángulo redondeado"/>
          <p:cNvSpPr/>
          <p:nvPr/>
        </p:nvSpPr>
        <p:spPr>
          <a:xfrm>
            <a:off x="3180249" y="2399913"/>
            <a:ext cx="925120" cy="395785"/>
          </a:xfrm>
          <a:prstGeom prst="roundRect">
            <a:avLst/>
          </a:prstGeom>
          <a:noFill/>
          <a:ln w="25400" cap="flat" cmpd="sng" algn="ctr">
            <a:solidFill>
              <a:srgbClr val="FECB00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CEM*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rgbClr val="34342B"/>
                </a:solidFill>
                <a:latin typeface="Vodafone Rg" pitchFamily="34" charset="0"/>
              </a:rPr>
              <a:t>(700 vars.)</a:t>
            </a: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49" name="48 Más"/>
          <p:cNvSpPr/>
          <p:nvPr/>
        </p:nvSpPr>
        <p:spPr>
          <a:xfrm>
            <a:off x="1309321" y="2403216"/>
            <a:ext cx="373607" cy="392482"/>
          </a:xfrm>
          <a:prstGeom prst="mathPlus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0" name="49 Más"/>
          <p:cNvSpPr/>
          <p:nvPr/>
        </p:nvSpPr>
        <p:spPr>
          <a:xfrm>
            <a:off x="2738330" y="2403216"/>
            <a:ext cx="373607" cy="392482"/>
          </a:xfrm>
          <a:prstGeom prst="mathPlus">
            <a:avLst/>
          </a:prstGeom>
          <a:solidFill>
            <a:srgbClr val="FECB0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" name="7 Igual que"/>
          <p:cNvSpPr/>
          <p:nvPr/>
        </p:nvSpPr>
        <p:spPr>
          <a:xfrm>
            <a:off x="4224528" y="2466528"/>
            <a:ext cx="390144" cy="265858"/>
          </a:xfrm>
          <a:prstGeom prst="mathEqual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50 Rectángulo redondeado"/>
          <p:cNvSpPr/>
          <p:nvPr/>
        </p:nvSpPr>
        <p:spPr>
          <a:xfrm>
            <a:off x="4716441" y="2399912"/>
            <a:ext cx="925120" cy="395785"/>
          </a:xfrm>
          <a:prstGeom prst="roundRect">
            <a:avLst/>
          </a:prstGeom>
          <a:noFill/>
          <a:ln w="25400" cap="flat" cmpd="sng" algn="ctr">
            <a:solidFill>
              <a:srgbClr val="FECB00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NPS+CAR+CEM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(1K – 1.1K vars.)</a:t>
            </a:r>
          </a:p>
        </p:txBody>
      </p:sp>
      <p:sp>
        <p:nvSpPr>
          <p:cNvPr id="13" name="12 Rectángulo redondeado"/>
          <p:cNvSpPr/>
          <p:nvPr/>
        </p:nvSpPr>
        <p:spPr>
          <a:xfrm>
            <a:off x="6028944" y="1395984"/>
            <a:ext cx="1316736" cy="396240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Permutation test</a:t>
            </a:r>
          </a:p>
        </p:txBody>
      </p:sp>
      <p:sp>
        <p:nvSpPr>
          <p:cNvPr id="53" name="52 Rectángulo redondeado"/>
          <p:cNvSpPr/>
          <p:nvPr/>
        </p:nvSpPr>
        <p:spPr>
          <a:xfrm>
            <a:off x="6028944" y="2054352"/>
            <a:ext cx="1316736" cy="396240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Student’s t</a:t>
            </a:r>
          </a:p>
        </p:txBody>
      </p:sp>
      <p:sp>
        <p:nvSpPr>
          <p:cNvPr id="54" name="53 Rectángulo redondeado"/>
          <p:cNvSpPr/>
          <p:nvPr/>
        </p:nvSpPr>
        <p:spPr>
          <a:xfrm>
            <a:off x="6028944" y="2732386"/>
            <a:ext cx="1316736" cy="396240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Mann-Whitney-Wilcoxon</a:t>
            </a:r>
          </a:p>
        </p:txBody>
      </p:sp>
      <p:sp>
        <p:nvSpPr>
          <p:cNvPr id="55" name="54 Rectángulo redondeado"/>
          <p:cNvSpPr/>
          <p:nvPr/>
        </p:nvSpPr>
        <p:spPr>
          <a:xfrm>
            <a:off x="6028944" y="3419856"/>
            <a:ext cx="1316736" cy="396240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err="1" smtClean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Kruskal</a:t>
            </a:r>
            <a:r>
              <a:rPr lang="en-GB" sz="1000" kern="1200" dirty="0" smtClean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-Wallis</a:t>
            </a:r>
          </a:p>
        </p:txBody>
      </p:sp>
      <p:cxnSp>
        <p:nvCxnSpPr>
          <p:cNvPr id="15" name="14 Conector recto de flecha"/>
          <p:cNvCxnSpPr>
            <a:stCxn id="51" idx="3"/>
            <a:endCxn id="13" idx="1"/>
          </p:cNvCxnSpPr>
          <p:nvPr/>
        </p:nvCxnSpPr>
        <p:spPr>
          <a:xfrm flipV="1">
            <a:off x="5641561" y="1594104"/>
            <a:ext cx="387383" cy="10037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 de flecha"/>
          <p:cNvCxnSpPr>
            <a:stCxn id="51" idx="3"/>
            <a:endCxn id="53" idx="1"/>
          </p:cNvCxnSpPr>
          <p:nvPr/>
        </p:nvCxnSpPr>
        <p:spPr>
          <a:xfrm flipV="1">
            <a:off x="5641561" y="2252472"/>
            <a:ext cx="387383" cy="3453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>
            <a:stCxn id="51" idx="3"/>
            <a:endCxn id="54" idx="1"/>
          </p:cNvCxnSpPr>
          <p:nvPr/>
        </p:nvCxnSpPr>
        <p:spPr>
          <a:xfrm>
            <a:off x="5641561" y="2597805"/>
            <a:ext cx="387383" cy="3327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recto de flecha"/>
          <p:cNvCxnSpPr>
            <a:stCxn id="51" idx="3"/>
            <a:endCxn id="55" idx="1"/>
          </p:cNvCxnSpPr>
          <p:nvPr/>
        </p:nvCxnSpPr>
        <p:spPr>
          <a:xfrm>
            <a:off x="5641561" y="2597805"/>
            <a:ext cx="387383" cy="1020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55 Rectángulo redondeado"/>
          <p:cNvSpPr/>
          <p:nvPr/>
        </p:nvSpPr>
        <p:spPr>
          <a:xfrm>
            <a:off x="7876032" y="2401337"/>
            <a:ext cx="829056" cy="396240"/>
          </a:xfrm>
          <a:prstGeom prst="roundRect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rPr>
              <a:t>Global Ranking</a:t>
            </a:r>
          </a:p>
        </p:txBody>
      </p:sp>
      <p:cxnSp>
        <p:nvCxnSpPr>
          <p:cNvPr id="34" name="33 Conector recto de flecha"/>
          <p:cNvCxnSpPr>
            <a:stCxn id="13" idx="3"/>
            <a:endCxn id="56" idx="1"/>
          </p:cNvCxnSpPr>
          <p:nvPr/>
        </p:nvCxnSpPr>
        <p:spPr>
          <a:xfrm>
            <a:off x="7345680" y="1594104"/>
            <a:ext cx="530352" cy="10053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Conector recto de flecha"/>
          <p:cNvCxnSpPr>
            <a:stCxn id="53" idx="3"/>
            <a:endCxn id="56" idx="1"/>
          </p:cNvCxnSpPr>
          <p:nvPr/>
        </p:nvCxnSpPr>
        <p:spPr>
          <a:xfrm>
            <a:off x="7345680" y="2252472"/>
            <a:ext cx="530352" cy="3469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recto de flecha"/>
          <p:cNvCxnSpPr>
            <a:stCxn id="54" idx="3"/>
            <a:endCxn id="56" idx="1"/>
          </p:cNvCxnSpPr>
          <p:nvPr/>
        </p:nvCxnSpPr>
        <p:spPr>
          <a:xfrm flipV="1">
            <a:off x="7345680" y="2599457"/>
            <a:ext cx="530352" cy="3310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60 Conector recto de flecha"/>
          <p:cNvCxnSpPr>
            <a:stCxn id="55" idx="3"/>
            <a:endCxn id="56" idx="1"/>
          </p:cNvCxnSpPr>
          <p:nvPr/>
        </p:nvCxnSpPr>
        <p:spPr>
          <a:xfrm flipV="1">
            <a:off x="7345680" y="2599457"/>
            <a:ext cx="530352" cy="10185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616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14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199"/>
            <a:ext cx="7354888" cy="782225"/>
          </a:xfrm>
        </p:spPr>
        <p:txBody>
          <a:bodyPr/>
          <a:lstStyle/>
          <a:p>
            <a:r>
              <a:rPr lang="en-GB" dirty="0" smtClean="0"/>
              <a:t>Introduction &amp; Methodology</a:t>
            </a:r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 smtClean="0">
                <a:solidFill>
                  <a:schemeClr val="tx1"/>
                </a:solidFill>
              </a:rPr>
              <a:t>C3 – Vodafone Confidential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E097323-9310-4948-8DEA-E80EC909587F}" type="datetime3">
              <a:rPr lang="en-GB" smtClean="0"/>
              <a:t>30 October, 2017</a:t>
            </a:fld>
            <a:endParaRPr lang="en-GB" dirty="0"/>
          </a:p>
        </p:txBody>
      </p:sp>
      <p:sp>
        <p:nvSpPr>
          <p:cNvPr id="7" name="6 Rectángulo redondeado"/>
          <p:cNvSpPr/>
          <p:nvPr/>
        </p:nvSpPr>
        <p:spPr>
          <a:xfrm>
            <a:off x="6920948" y="2157697"/>
            <a:ext cx="823934" cy="664764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Mobile-only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(1485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6908758" y="1378420"/>
            <a:ext cx="836124" cy="664764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Prepaid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(1663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2" name="11 Rectángulo redondeado"/>
          <p:cNvSpPr/>
          <p:nvPr/>
        </p:nvSpPr>
        <p:spPr>
          <a:xfrm>
            <a:off x="6908758" y="2951325"/>
            <a:ext cx="836124" cy="664764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VF Convergent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(1566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6908758" y="3750283"/>
            <a:ext cx="836124" cy="664764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Ono Household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(1501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9" name="18 Rectángulo redondeado"/>
          <p:cNvSpPr/>
          <p:nvPr/>
        </p:nvSpPr>
        <p:spPr>
          <a:xfrm>
            <a:off x="2502866" y="1378420"/>
            <a:ext cx="937310" cy="664764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VF Prepaid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(?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7" name="36 Más"/>
          <p:cNvSpPr/>
          <p:nvPr/>
        </p:nvSpPr>
        <p:spPr>
          <a:xfrm>
            <a:off x="2652649" y="1514561"/>
            <a:ext cx="373607" cy="392482"/>
          </a:xfrm>
          <a:prstGeom prst="mathPlus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41" name="40 Rectángulo redondeado"/>
          <p:cNvSpPr/>
          <p:nvPr/>
        </p:nvSpPr>
        <p:spPr>
          <a:xfrm>
            <a:off x="4111707" y="1378420"/>
            <a:ext cx="937310" cy="664764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VF Prepaid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(?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46" name="45 Más"/>
          <p:cNvSpPr/>
          <p:nvPr/>
        </p:nvSpPr>
        <p:spPr>
          <a:xfrm>
            <a:off x="4212722" y="1514561"/>
            <a:ext cx="373607" cy="392482"/>
          </a:xfrm>
          <a:prstGeom prst="mathPlus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1189631" y="4415046"/>
            <a:ext cx="5474511" cy="398254"/>
          </a:xfrm>
          <a:prstGeom prst="rightArrow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Feb-Jul 2017</a:t>
            </a:r>
          </a:p>
        </p:txBody>
      </p:sp>
      <p:sp>
        <p:nvSpPr>
          <p:cNvPr id="28" name="16 Rectángulo"/>
          <p:cNvSpPr/>
          <p:nvPr/>
        </p:nvSpPr>
        <p:spPr>
          <a:xfrm>
            <a:off x="1189632" y="842260"/>
            <a:ext cx="943564" cy="428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NPS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1" name="16 Rectángulo"/>
          <p:cNvSpPr/>
          <p:nvPr/>
        </p:nvSpPr>
        <p:spPr>
          <a:xfrm>
            <a:off x="2490826" y="842260"/>
            <a:ext cx="949350" cy="428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CAR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2" name="16 Rectángulo"/>
          <p:cNvSpPr/>
          <p:nvPr/>
        </p:nvSpPr>
        <p:spPr>
          <a:xfrm>
            <a:off x="3608426" y="854960"/>
            <a:ext cx="937310" cy="428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CEM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3" name="16 Rectángulo"/>
          <p:cNvSpPr/>
          <p:nvPr/>
        </p:nvSpPr>
        <p:spPr>
          <a:xfrm>
            <a:off x="4656732" y="854960"/>
            <a:ext cx="968504" cy="428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COPS Interactions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4" name="16 Rectángulo"/>
          <p:cNvSpPr/>
          <p:nvPr/>
        </p:nvSpPr>
        <p:spPr>
          <a:xfrm>
            <a:off x="5726833" y="854960"/>
            <a:ext cx="937310" cy="428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Quality Tool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90826" y="1343397"/>
            <a:ext cx="937310" cy="30239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Socio-demographics, billing, usage, P&amp;S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(250 – 390 vars.)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608426" y="1343397"/>
            <a:ext cx="937310" cy="30239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Mobile </a:t>
            </a:r>
            <a:r>
              <a:rPr lang="en-GB" sz="1200" dirty="0" err="1">
                <a:solidFill>
                  <a:schemeClr val="bg1"/>
                </a:solidFill>
                <a:latin typeface="Vodafone Rg" pitchFamily="34" charset="0"/>
              </a:rPr>
              <a:t>QoS</a:t>
            </a: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 KPI’s and detailed data usage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(700 vars.)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87926" y="1343397"/>
            <a:ext cx="937310" cy="30239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Billing issues, tech incidents, informative calls, pricing, escalations, </a:t>
            </a:r>
            <a:r>
              <a:rPr lang="en-GB" sz="1200" dirty="0" err="1" smtClean="0">
                <a:solidFill>
                  <a:schemeClr val="bg1"/>
                </a:solidFill>
                <a:latin typeface="Vodafone Rg" pitchFamily="34" charset="0"/>
              </a:rPr>
              <a:t>tranfers</a:t>
            </a: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, etc.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(200 vars.)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726833" y="1343397"/>
            <a:ext cx="937310" cy="30239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DSL and HFC </a:t>
            </a:r>
            <a:r>
              <a:rPr lang="en-GB" sz="1200" dirty="0" err="1" smtClean="0">
                <a:solidFill>
                  <a:schemeClr val="bg1"/>
                </a:solidFill>
                <a:latin typeface="Vodafone Rg" pitchFamily="34" charset="0"/>
              </a:rPr>
              <a:t>QoS</a:t>
            </a: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 KPI’s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(300 vars.)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40" name="5 Rectángulo"/>
          <p:cNvSpPr/>
          <p:nvPr/>
        </p:nvSpPr>
        <p:spPr>
          <a:xfrm>
            <a:off x="1195886" y="1325876"/>
            <a:ext cx="937310" cy="304144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NPS surveys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(6,215 surveys)</a:t>
            </a:r>
          </a:p>
        </p:txBody>
      </p:sp>
      <p:sp>
        <p:nvSpPr>
          <p:cNvPr id="42" name="16 Rectángulo"/>
          <p:cNvSpPr/>
          <p:nvPr/>
        </p:nvSpPr>
        <p:spPr>
          <a:xfrm>
            <a:off x="6908757" y="854960"/>
            <a:ext cx="836125" cy="428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Segments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graphicFrame>
        <p:nvGraphicFramePr>
          <p:cNvPr id="2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8178833"/>
              </p:ext>
            </p:extLst>
          </p:nvPr>
        </p:nvGraphicFramePr>
        <p:xfrm>
          <a:off x="7890406" y="3018144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" name="Macro-Enabled Worksheet" showAsIcon="1" r:id="rId4" imgW="914400" imgH="792360" progId="Excel.SheetMacroEnabled.12">
                  <p:embed/>
                </p:oleObj>
              </mc:Choice>
              <mc:Fallback>
                <p:oleObj name="Macro-Enabled Worksheet" showAsIcon="1" r:id="rId4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90406" y="3018144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6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813124"/>
              </p:ext>
            </p:extLst>
          </p:nvPr>
        </p:nvGraphicFramePr>
        <p:xfrm>
          <a:off x="7884056" y="381030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" name="Macro-Enabled Worksheet" showAsIcon="1" r:id="rId6" imgW="914400" imgH="792360" progId="Excel.SheetMacroEnabled.12">
                  <p:embed/>
                </p:oleObj>
              </mc:Choice>
              <mc:Fallback>
                <p:oleObj name="Macro-Enabled Worksheet" showAsIcon="1" r:id="rId6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84056" y="381030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7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018067"/>
              </p:ext>
            </p:extLst>
          </p:nvPr>
        </p:nvGraphicFramePr>
        <p:xfrm>
          <a:off x="7884056" y="2132662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5" name="Macro-Enabled Worksheet" showAsIcon="1" r:id="rId8" imgW="914400" imgH="792360" progId="Excel.SheetMacroEnabled.12">
                  <p:embed/>
                </p:oleObj>
              </mc:Choice>
              <mc:Fallback>
                <p:oleObj name="Macro-Enabled Worksheet" showAsIcon="1" r:id="rId8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84056" y="2132662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38016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199"/>
            <a:ext cx="7354888" cy="782225"/>
          </a:xfrm>
        </p:spPr>
        <p:txBody>
          <a:bodyPr/>
          <a:lstStyle/>
          <a:p>
            <a:r>
              <a:rPr lang="en-GB" dirty="0" smtClean="0"/>
              <a:t>Introduction &amp; Methodology</a:t>
            </a:r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 smtClean="0">
                <a:solidFill>
                  <a:schemeClr val="tx1"/>
                </a:solidFill>
              </a:rPr>
              <a:t>C3 – Vodafone Confidential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E097323-9310-4948-8DEA-E80EC909587F}" type="datetime3">
              <a:rPr lang="en-GB" smtClean="0"/>
              <a:t>30 October, 2017</a:t>
            </a:fld>
            <a:endParaRPr lang="en-GB" dirty="0"/>
          </a:p>
        </p:txBody>
      </p:sp>
      <p:sp>
        <p:nvSpPr>
          <p:cNvPr id="7" name="6 Rectángulo redondeado"/>
          <p:cNvSpPr/>
          <p:nvPr/>
        </p:nvSpPr>
        <p:spPr>
          <a:xfrm>
            <a:off x="6920948" y="2157697"/>
            <a:ext cx="823934" cy="664764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Mobile-only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(1485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1" name="10 Rectángulo redondeado"/>
          <p:cNvSpPr/>
          <p:nvPr/>
        </p:nvSpPr>
        <p:spPr>
          <a:xfrm>
            <a:off x="6908758" y="1378420"/>
            <a:ext cx="836124" cy="66476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Prepaid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(1663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2" name="11 Rectángulo redondeado"/>
          <p:cNvSpPr/>
          <p:nvPr/>
        </p:nvSpPr>
        <p:spPr>
          <a:xfrm>
            <a:off x="6908758" y="2951325"/>
            <a:ext cx="836124" cy="664764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VF Convergent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(1566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6908758" y="3750283"/>
            <a:ext cx="836124" cy="664764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Ono Household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(1501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9" name="18 Rectángulo redondeado"/>
          <p:cNvSpPr/>
          <p:nvPr/>
        </p:nvSpPr>
        <p:spPr>
          <a:xfrm>
            <a:off x="2502866" y="1378420"/>
            <a:ext cx="937310" cy="664764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VF Prepaid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(?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7" name="36 Más"/>
          <p:cNvSpPr/>
          <p:nvPr/>
        </p:nvSpPr>
        <p:spPr>
          <a:xfrm>
            <a:off x="2652649" y="1514561"/>
            <a:ext cx="373607" cy="392482"/>
          </a:xfrm>
          <a:prstGeom prst="mathPlus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41" name="40 Rectángulo redondeado"/>
          <p:cNvSpPr/>
          <p:nvPr/>
        </p:nvSpPr>
        <p:spPr>
          <a:xfrm>
            <a:off x="4111707" y="1378420"/>
            <a:ext cx="937310" cy="664764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VF Prepaid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(?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46" name="45 Más"/>
          <p:cNvSpPr/>
          <p:nvPr/>
        </p:nvSpPr>
        <p:spPr>
          <a:xfrm>
            <a:off x="4212722" y="1514561"/>
            <a:ext cx="373607" cy="392482"/>
          </a:xfrm>
          <a:prstGeom prst="mathPlus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1189631" y="4415046"/>
            <a:ext cx="5474511" cy="398254"/>
          </a:xfrm>
          <a:prstGeom prst="rightArrow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Feb-Jul 2017</a:t>
            </a:r>
          </a:p>
        </p:txBody>
      </p:sp>
      <p:sp>
        <p:nvSpPr>
          <p:cNvPr id="28" name="16 Rectángulo"/>
          <p:cNvSpPr/>
          <p:nvPr/>
        </p:nvSpPr>
        <p:spPr>
          <a:xfrm>
            <a:off x="1189632" y="842260"/>
            <a:ext cx="943564" cy="428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NPS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1" name="16 Rectángulo"/>
          <p:cNvSpPr/>
          <p:nvPr/>
        </p:nvSpPr>
        <p:spPr>
          <a:xfrm>
            <a:off x="2490826" y="842260"/>
            <a:ext cx="949350" cy="428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CAR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2" name="16 Rectángulo"/>
          <p:cNvSpPr/>
          <p:nvPr/>
        </p:nvSpPr>
        <p:spPr>
          <a:xfrm>
            <a:off x="3608426" y="854960"/>
            <a:ext cx="937310" cy="428017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CEM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3" name="16 Rectángulo"/>
          <p:cNvSpPr/>
          <p:nvPr/>
        </p:nvSpPr>
        <p:spPr>
          <a:xfrm>
            <a:off x="4656732" y="854960"/>
            <a:ext cx="968504" cy="428017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COPS Interactions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4" name="16 Rectángulo"/>
          <p:cNvSpPr/>
          <p:nvPr/>
        </p:nvSpPr>
        <p:spPr>
          <a:xfrm>
            <a:off x="5726833" y="854960"/>
            <a:ext cx="937310" cy="428017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Quality Tool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90826" y="1343397"/>
            <a:ext cx="937310" cy="30239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Socio-demographics, billing, usage, P&amp;S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(250 – 390 vars.)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608426" y="1343397"/>
            <a:ext cx="937310" cy="3023927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Mobile </a:t>
            </a:r>
            <a:r>
              <a:rPr lang="en-GB" sz="1200" dirty="0" err="1">
                <a:solidFill>
                  <a:schemeClr val="bg1"/>
                </a:solidFill>
                <a:latin typeface="Vodafone Rg" pitchFamily="34" charset="0"/>
              </a:rPr>
              <a:t>QoS</a:t>
            </a: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 KPI’s and detailed data usage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(700 vars.)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87926" y="1343397"/>
            <a:ext cx="937310" cy="3023927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Billing issues, tech incidents, informative calls, pricing, escalations, </a:t>
            </a:r>
            <a:r>
              <a:rPr lang="en-GB" sz="1200" dirty="0" err="1" smtClean="0">
                <a:solidFill>
                  <a:schemeClr val="bg1"/>
                </a:solidFill>
                <a:latin typeface="Vodafone Rg" pitchFamily="34" charset="0"/>
              </a:rPr>
              <a:t>tranfers</a:t>
            </a: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, etc.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726833" y="1343397"/>
            <a:ext cx="937310" cy="3023927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DSL and HFC </a:t>
            </a:r>
            <a:r>
              <a:rPr lang="en-GB" sz="1200" dirty="0" err="1" smtClean="0">
                <a:solidFill>
                  <a:schemeClr val="bg1"/>
                </a:solidFill>
                <a:latin typeface="Vodafone Rg" pitchFamily="34" charset="0"/>
              </a:rPr>
              <a:t>QoS</a:t>
            </a: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 KPI’s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40" name="5 Rectángulo"/>
          <p:cNvSpPr/>
          <p:nvPr/>
        </p:nvSpPr>
        <p:spPr>
          <a:xfrm>
            <a:off x="1195886" y="1325876"/>
            <a:ext cx="937310" cy="304144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NPS surveys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(6,215 surveys)</a:t>
            </a:r>
          </a:p>
        </p:txBody>
      </p:sp>
      <p:sp>
        <p:nvSpPr>
          <p:cNvPr id="42" name="16 Rectángulo"/>
          <p:cNvSpPr/>
          <p:nvPr/>
        </p:nvSpPr>
        <p:spPr>
          <a:xfrm>
            <a:off x="6908757" y="854960"/>
            <a:ext cx="836125" cy="428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Segments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210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7"/>
            <a:ext cx="8096250" cy="875675"/>
          </a:xfrm>
        </p:spPr>
        <p:txBody>
          <a:bodyPr/>
          <a:lstStyle/>
          <a:p>
            <a:r>
              <a:rPr lang="en-GB" dirty="0" smtClean="0"/>
              <a:t>CAR </a:t>
            </a:r>
            <a:r>
              <a:rPr lang="mr-IN" dirty="0" smtClean="0"/>
              <a:t>–</a:t>
            </a:r>
            <a:r>
              <a:rPr lang="en-GB" dirty="0" smtClean="0"/>
              <a:t> Mobile Only 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676400" y="859000"/>
            <a:ext cx="7175500" cy="2976399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600" b="1" dirty="0">
              <a:solidFill>
                <a:schemeClr val="bg1">
                  <a:lumMod val="50000"/>
                </a:schemeClr>
              </a:solidFill>
              <a:latin typeface="Vodafone Rg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76400" y="3934300"/>
            <a:ext cx="7175500" cy="599600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2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Commitment on detractors, on </a:t>
            </a:r>
            <a:r>
              <a:rPr lang="en-GB" sz="12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average, is </a:t>
            </a:r>
            <a:r>
              <a:rPr lang="en-GB" sz="12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over by 0.5 months, while promoters still have 5.5 months</a:t>
            </a:r>
          </a:p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2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Detractors without mobile data on voice lines is 50% less than promoters</a:t>
            </a:r>
          </a:p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2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Detractors have 43 % less of non-mobile devices than promoters</a:t>
            </a:r>
            <a:endParaRPr lang="en-GB" sz="1200" b="1" dirty="0">
              <a:solidFill>
                <a:schemeClr val="bg1">
                  <a:lumMod val="50000"/>
                </a:schemeClr>
              </a:solidFill>
              <a:latin typeface="Vodafone Rg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7385" y="859001"/>
            <a:ext cx="1026615" cy="2976399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FF7575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CAR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497385" y="3934300"/>
            <a:ext cx="1026615" cy="5996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Insights</a:t>
            </a:r>
            <a:endParaRPr lang="en-GB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23" name="16 Rectángulo"/>
          <p:cNvSpPr/>
          <p:nvPr/>
        </p:nvSpPr>
        <p:spPr bwMode="auto">
          <a:xfrm>
            <a:off x="1861030" y="1002744"/>
            <a:ext cx="1998253" cy="191691"/>
          </a:xfrm>
          <a:prstGeom prst="rect">
            <a:avLst/>
          </a:prstGeom>
          <a:solidFill>
            <a:srgbClr val="E0001B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7500" tIns="35100" rIns="67500" bIns="35100" anchor="ctr" anchorCtr="1"/>
          <a:lstStyle/>
          <a:p>
            <a:pPr>
              <a:defRPr/>
            </a:pPr>
            <a:r>
              <a:rPr lang="en-GB" sz="1200" dirty="0" err="1" smtClean="0">
                <a:solidFill>
                  <a:schemeClr val="bg1"/>
                </a:solidFill>
              </a:rPr>
              <a:t>Sociodemographics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4" name="17 Rectángulo"/>
          <p:cNvSpPr/>
          <p:nvPr/>
        </p:nvSpPr>
        <p:spPr bwMode="auto">
          <a:xfrm>
            <a:off x="3922123" y="1020975"/>
            <a:ext cx="1998253" cy="194072"/>
          </a:xfrm>
          <a:prstGeom prst="rect">
            <a:avLst/>
          </a:pr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7500" tIns="35100" rIns="67500" bIns="35100" anchor="ctr" anchorCtr="1"/>
          <a:lstStyle/>
          <a:p>
            <a:pPr algn="l">
              <a:defRPr/>
            </a:pPr>
            <a:r>
              <a:rPr lang="en-GB" sz="1200" dirty="0" smtClean="0">
                <a:solidFill>
                  <a:schemeClr val="bg1"/>
                </a:solidFill>
              </a:rPr>
              <a:t>Customer usage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33" name="18 Rectángulo"/>
          <p:cNvSpPr/>
          <p:nvPr/>
        </p:nvSpPr>
        <p:spPr bwMode="auto">
          <a:xfrm>
            <a:off x="1820333" y="2548231"/>
            <a:ext cx="1783928" cy="192430"/>
          </a:xfrm>
          <a:prstGeom prst="rect">
            <a:avLst/>
          </a:prstGeom>
          <a:solidFill>
            <a:srgbClr val="00B0F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7500" tIns="35100" rIns="67500" bIns="35100" anchor="ctr" anchorCtr="1"/>
          <a:lstStyle/>
          <a:p>
            <a:pPr>
              <a:defRPr/>
            </a:pPr>
            <a:r>
              <a:rPr lang="en-GB" sz="1200" dirty="0">
                <a:solidFill>
                  <a:schemeClr val="bg1"/>
                </a:solidFill>
              </a:rPr>
              <a:t>Customer  economics</a:t>
            </a:r>
          </a:p>
        </p:txBody>
      </p:sp>
      <p:sp>
        <p:nvSpPr>
          <p:cNvPr id="34" name="18 Rectángulo"/>
          <p:cNvSpPr/>
          <p:nvPr/>
        </p:nvSpPr>
        <p:spPr bwMode="auto">
          <a:xfrm>
            <a:off x="3859284" y="2560931"/>
            <a:ext cx="2952996" cy="19243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7500" tIns="35100" rIns="67500" bIns="35100" anchor="ctr" anchorCtr="1"/>
          <a:lstStyle/>
          <a:p>
            <a:pPr>
              <a:defRPr/>
            </a:pPr>
            <a:r>
              <a:rPr lang="en-GB" sz="1200" dirty="0" smtClean="0">
                <a:solidFill>
                  <a:schemeClr val="bg1"/>
                </a:solidFill>
              </a:rPr>
              <a:t>Product &amp; Services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35" name="17 Rectángulo"/>
          <p:cNvSpPr/>
          <p:nvPr/>
        </p:nvSpPr>
        <p:spPr bwMode="auto">
          <a:xfrm>
            <a:off x="6576423" y="1033675"/>
            <a:ext cx="1998253" cy="194072"/>
          </a:xfrm>
          <a:prstGeom prst="rect">
            <a:avLst/>
          </a:prstGeom>
          <a:solidFill>
            <a:srgbClr val="7030A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7500" tIns="35100" rIns="67500" bIns="35100" anchor="ctr" anchorCtr="1"/>
          <a:lstStyle/>
          <a:p>
            <a:pPr algn="l">
              <a:defRPr/>
            </a:pPr>
            <a:r>
              <a:rPr lang="en-GB" sz="1200" dirty="0" smtClean="0">
                <a:solidFill>
                  <a:schemeClr val="bg1"/>
                </a:solidFill>
              </a:rPr>
              <a:t>Handsets</a:t>
            </a:r>
            <a:endParaRPr lang="en-GB" sz="1200" dirty="0">
              <a:solidFill>
                <a:schemeClr val="bg1"/>
              </a:solidFill>
            </a:endParaRPr>
          </a:p>
        </p:txBody>
      </p:sp>
      <p:grpSp>
        <p:nvGrpSpPr>
          <p:cNvPr id="6" name="5 Grupo"/>
          <p:cNvGrpSpPr/>
          <p:nvPr/>
        </p:nvGrpSpPr>
        <p:grpSpPr>
          <a:xfrm>
            <a:off x="2204836" y="1229219"/>
            <a:ext cx="1310640" cy="1316472"/>
            <a:chOff x="1525692" y="471419"/>
            <a:chExt cx="4572000" cy="4592338"/>
          </a:xfrm>
        </p:grpSpPr>
        <p:pic>
          <p:nvPicPr>
            <p:cNvPr id="1026" name="Picture 2" descr="C:\cygwin\home\bbergua\perfilado_detractores_usando_bigdata\barplots\Only Mobile-CAR_num_eda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692" y="491756"/>
              <a:ext cx="4572000" cy="4572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CuadroTexto"/>
            <p:cNvSpPr txBox="1"/>
            <p:nvPr/>
          </p:nvSpPr>
          <p:spPr>
            <a:xfrm>
              <a:off x="3393122" y="471419"/>
              <a:ext cx="914400" cy="91439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Age</a:t>
              </a:r>
            </a:p>
          </p:txBody>
        </p:sp>
      </p:grpSp>
      <p:grpSp>
        <p:nvGrpSpPr>
          <p:cNvPr id="9" name="8 Grupo"/>
          <p:cNvGrpSpPr/>
          <p:nvPr/>
        </p:nvGrpSpPr>
        <p:grpSpPr>
          <a:xfrm>
            <a:off x="5957924" y="1223205"/>
            <a:ext cx="1376021" cy="1326047"/>
            <a:chOff x="7004049" y="1230743"/>
            <a:chExt cx="1376021" cy="1326047"/>
          </a:xfrm>
        </p:grpSpPr>
        <p:pic>
          <p:nvPicPr>
            <p:cNvPr id="1027" name="Picture 3" descr="C:\cygwin\home\bbergua\perfilado_detractores_usando_bigdata\barplots\Only Mobile-CAR_num_disp_no_movil_a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470" y="1239190"/>
              <a:ext cx="1317600" cy="13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6 CuadroTexto"/>
            <p:cNvSpPr txBox="1"/>
            <p:nvPr/>
          </p:nvSpPr>
          <p:spPr>
            <a:xfrm>
              <a:off x="7004049" y="1230743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No. non-mobile devices</a:t>
              </a:r>
            </a:p>
          </p:txBody>
        </p:sp>
      </p:grpSp>
      <p:grpSp>
        <p:nvGrpSpPr>
          <p:cNvPr id="11" name="10 Grupo"/>
          <p:cNvGrpSpPr/>
          <p:nvPr/>
        </p:nvGrpSpPr>
        <p:grpSpPr>
          <a:xfrm>
            <a:off x="3706883" y="2720340"/>
            <a:ext cx="1128806" cy="1107439"/>
            <a:chOff x="5996940" y="2720340"/>
            <a:chExt cx="1128806" cy="1107439"/>
          </a:xfrm>
        </p:grpSpPr>
        <p:pic>
          <p:nvPicPr>
            <p:cNvPr id="1028" name="Picture 4" descr="C:\cygwin\home\bbergua\perfilado_detractores_usando_bigdata\barplots\Only Mobile-CAR_ind_hz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810" y="2748843"/>
              <a:ext cx="1078936" cy="1078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9 CuadroTexto"/>
            <p:cNvSpPr txBox="1"/>
            <p:nvPr/>
          </p:nvSpPr>
          <p:spPr>
            <a:xfrm>
              <a:off x="5996940" y="2720340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err="1" smtClean="0">
                  <a:latin typeface="Vodafone Rg" pitchFamily="34" charset="0"/>
                </a:rPr>
                <a:t>Homezone</a:t>
              </a:r>
              <a:r>
                <a:rPr lang="en-GB" sz="1200" dirty="0" smtClean="0">
                  <a:latin typeface="Vodafone Rg" pitchFamily="34" charset="0"/>
                </a:rPr>
                <a:t> indicator</a:t>
              </a:r>
            </a:p>
          </p:txBody>
        </p:sp>
      </p:grpSp>
      <p:grpSp>
        <p:nvGrpSpPr>
          <p:cNvPr id="14" name="13 Grupo"/>
          <p:cNvGrpSpPr/>
          <p:nvPr/>
        </p:nvGrpSpPr>
        <p:grpSpPr>
          <a:xfrm>
            <a:off x="4137660" y="1211580"/>
            <a:ext cx="1442389" cy="1333449"/>
            <a:chOff x="4480560" y="1219200"/>
            <a:chExt cx="1442389" cy="1333449"/>
          </a:xfrm>
        </p:grpSpPr>
        <p:pic>
          <p:nvPicPr>
            <p:cNvPr id="1029" name="Picture 5" descr="C:\cygwin\home\bbergua\perfilado_detractores_usando_bigdata\barplots\Only Mobile-CAR_ind_non_usage_voz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5349" y="1235049"/>
              <a:ext cx="1317600" cy="13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12 CuadroTexto"/>
            <p:cNvSpPr txBox="1"/>
            <p:nvPr/>
          </p:nvSpPr>
          <p:spPr>
            <a:xfrm>
              <a:off x="4480560" y="1219200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No data usage on voice lines</a:t>
              </a:r>
            </a:p>
          </p:txBody>
        </p:sp>
      </p:grpSp>
      <p:grpSp>
        <p:nvGrpSpPr>
          <p:cNvPr id="17" name="16 Grupo"/>
          <p:cNvGrpSpPr/>
          <p:nvPr/>
        </p:nvGrpSpPr>
        <p:grpSpPr>
          <a:xfrm>
            <a:off x="1996440" y="2720340"/>
            <a:ext cx="1290014" cy="1103018"/>
            <a:chOff x="2956560" y="2720340"/>
            <a:chExt cx="1290014" cy="1103018"/>
          </a:xfrm>
        </p:grpSpPr>
        <p:pic>
          <p:nvPicPr>
            <p:cNvPr id="1030" name="Picture 6" descr="C:\cygwin\home\bbergua\perfilado_detractores_usando_bigdata\barplots\Only Mobile-CAR_num_permanencia_voz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416" y="2743200"/>
              <a:ext cx="1080158" cy="1080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14 CuadroTexto"/>
            <p:cNvSpPr txBox="1"/>
            <p:nvPr/>
          </p:nvSpPr>
          <p:spPr>
            <a:xfrm>
              <a:off x="2956560" y="2720340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Commitment on voice lines</a:t>
              </a:r>
            </a:p>
          </p:txBody>
        </p:sp>
      </p:grpSp>
      <p:grpSp>
        <p:nvGrpSpPr>
          <p:cNvPr id="26" name="25 Grupo"/>
          <p:cNvGrpSpPr/>
          <p:nvPr/>
        </p:nvGrpSpPr>
        <p:grpSpPr>
          <a:xfrm>
            <a:off x="7514589" y="1231652"/>
            <a:ext cx="1324800" cy="1329279"/>
            <a:chOff x="7514589" y="1231652"/>
            <a:chExt cx="1324800" cy="1329279"/>
          </a:xfrm>
        </p:grpSpPr>
        <p:pic>
          <p:nvPicPr>
            <p:cNvPr id="4" name="Picture 2" descr="C:\cygwin\home\bbergua\perfilado_detractores_usando_bigdata\barplots\Only Mobile-CAR_num_tablet_inc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4589" y="1236131"/>
              <a:ext cx="1324800" cy="132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28 CuadroTexto"/>
            <p:cNvSpPr txBox="1"/>
            <p:nvPr/>
          </p:nvSpPr>
          <p:spPr>
            <a:xfrm>
              <a:off x="7529289" y="1231652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Increment in tablet devices</a:t>
              </a:r>
            </a:p>
          </p:txBody>
        </p:sp>
      </p:grpSp>
      <p:sp>
        <p:nvSpPr>
          <p:cNvPr id="30" name="18 Rectángulo"/>
          <p:cNvSpPr/>
          <p:nvPr/>
        </p:nvSpPr>
        <p:spPr bwMode="auto">
          <a:xfrm>
            <a:off x="7033260" y="2584402"/>
            <a:ext cx="1779871" cy="19243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7500" tIns="35100" rIns="67500" bIns="35100" anchor="ctr" anchorCtr="1"/>
          <a:lstStyle/>
          <a:p>
            <a:pPr>
              <a:defRPr/>
            </a:pPr>
            <a:r>
              <a:rPr lang="en-GB" sz="1200" dirty="0" smtClean="0">
                <a:solidFill>
                  <a:schemeClr val="bg1"/>
                </a:solidFill>
              </a:rPr>
              <a:t>Inferred</a:t>
            </a:r>
            <a:endParaRPr lang="en-GB" sz="1200" dirty="0">
              <a:solidFill>
                <a:schemeClr val="bg1"/>
              </a:solidFill>
            </a:endParaRPr>
          </a:p>
        </p:txBody>
      </p:sp>
      <p:grpSp>
        <p:nvGrpSpPr>
          <p:cNvPr id="20" name="19 Grupo"/>
          <p:cNvGrpSpPr/>
          <p:nvPr/>
        </p:nvGrpSpPr>
        <p:grpSpPr>
          <a:xfrm>
            <a:off x="7337678" y="2800631"/>
            <a:ext cx="1036702" cy="1020049"/>
            <a:chOff x="6918578" y="2800631"/>
            <a:chExt cx="1036702" cy="1020049"/>
          </a:xfrm>
        </p:grpSpPr>
        <p:pic>
          <p:nvPicPr>
            <p:cNvPr id="18" name="Picture 3" descr="C:\cygwin\home\bbergua\perfilado_detractores_usando_bigdata\barplots\Only Mobile-CAR_ind_riesgo_hh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8578" y="2852558"/>
              <a:ext cx="968122" cy="968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18 CuadroTexto"/>
            <p:cNvSpPr txBox="1"/>
            <p:nvPr/>
          </p:nvSpPr>
          <p:spPr>
            <a:xfrm>
              <a:off x="7040880" y="2800631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>
                  <a:latin typeface="Vodafone Rg" pitchFamily="34" charset="0"/>
                </a:rPr>
                <a:t>R</a:t>
              </a:r>
              <a:r>
                <a:rPr lang="en-GB" sz="1200" dirty="0" smtClean="0">
                  <a:latin typeface="Vodafone Rg" pitchFamily="34" charset="0"/>
                </a:rPr>
                <a:t>isk indicator</a:t>
              </a:r>
            </a:p>
          </p:txBody>
        </p:sp>
      </p:grpSp>
      <p:grpSp>
        <p:nvGrpSpPr>
          <p:cNvPr id="25" name="24 Grupo"/>
          <p:cNvGrpSpPr/>
          <p:nvPr/>
        </p:nvGrpSpPr>
        <p:grpSpPr>
          <a:xfrm>
            <a:off x="4978153" y="2727960"/>
            <a:ext cx="1059486" cy="1096255"/>
            <a:chOff x="5275333" y="2727960"/>
            <a:chExt cx="1059486" cy="1096255"/>
          </a:xfrm>
        </p:grpSpPr>
        <p:pic>
          <p:nvPicPr>
            <p:cNvPr id="22" name="Picture 4" descr="C:\cygwin\home\bbergua\perfilado_detractores_usando_bigdata\barplots\Only Mobile-CAR_num_lineas_po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5333" y="2764731"/>
              <a:ext cx="1059486" cy="1059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35 CuadroTexto"/>
            <p:cNvSpPr txBox="1"/>
            <p:nvPr/>
          </p:nvSpPr>
          <p:spPr>
            <a:xfrm>
              <a:off x="5302061" y="2727960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No. </a:t>
              </a:r>
              <a:r>
                <a:rPr lang="en-GB" sz="1200" dirty="0" err="1" smtClean="0">
                  <a:latin typeface="Vodafone Rg" pitchFamily="34" charset="0"/>
                </a:rPr>
                <a:t>postpaid</a:t>
              </a:r>
              <a:r>
                <a:rPr lang="en-GB" sz="1200" dirty="0" smtClean="0">
                  <a:latin typeface="Vodafone Rg" pitchFamily="34" charset="0"/>
                </a:rPr>
                <a:t> lines</a:t>
              </a:r>
            </a:p>
          </p:txBody>
        </p:sp>
      </p:grpSp>
      <p:grpSp>
        <p:nvGrpSpPr>
          <p:cNvPr id="28" name="27 Grupo"/>
          <p:cNvGrpSpPr/>
          <p:nvPr/>
        </p:nvGrpSpPr>
        <p:grpSpPr>
          <a:xfrm>
            <a:off x="6132398" y="2748843"/>
            <a:ext cx="969442" cy="1038134"/>
            <a:chOff x="6132398" y="2748843"/>
            <a:chExt cx="969442" cy="1038134"/>
          </a:xfrm>
        </p:grpSpPr>
        <p:pic>
          <p:nvPicPr>
            <p:cNvPr id="27" name="Picture 2" descr="C:\cygwin\home\bbergua\perfilado_detractores_usando_bigdata\barplots\Only Mobile-CAR_ind_convergente_hh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2398" y="2817535"/>
              <a:ext cx="969442" cy="969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38 CuadroTexto"/>
            <p:cNvSpPr txBox="1"/>
            <p:nvPr/>
          </p:nvSpPr>
          <p:spPr>
            <a:xfrm>
              <a:off x="6187440" y="2748843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Household </a:t>
              </a:r>
              <a:r>
                <a:rPr lang="en-GB" sz="1200" dirty="0" err="1" smtClean="0">
                  <a:latin typeface="Vodafone Rg" pitchFamily="34" charset="0"/>
                </a:rPr>
                <a:t>ind.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513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7"/>
            <a:ext cx="8096250" cy="875675"/>
          </a:xfrm>
        </p:spPr>
        <p:txBody>
          <a:bodyPr/>
          <a:lstStyle/>
          <a:p>
            <a:r>
              <a:rPr lang="en-GB" dirty="0" smtClean="0"/>
              <a:t>CAR </a:t>
            </a:r>
            <a:r>
              <a:rPr lang="mr-IN" dirty="0" smtClean="0"/>
              <a:t>–</a:t>
            </a:r>
            <a:r>
              <a:rPr lang="en-GB" dirty="0" smtClean="0"/>
              <a:t> VF Convergent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676400" y="859000"/>
            <a:ext cx="7175500" cy="2976399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600" b="1" dirty="0">
              <a:solidFill>
                <a:schemeClr val="bg1">
                  <a:lumMod val="50000"/>
                </a:schemeClr>
              </a:solidFill>
              <a:latin typeface="Vodafone Rg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76400" y="3934300"/>
            <a:ext cx="7175500" cy="468000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4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Detractors have 37% less pending payments, and terminals 32% cheaper</a:t>
            </a:r>
            <a:endParaRPr lang="en-GB" sz="1400" b="1" dirty="0">
              <a:solidFill>
                <a:schemeClr val="bg1">
                  <a:lumMod val="50000"/>
                </a:schemeClr>
              </a:solidFill>
              <a:latin typeface="Vodafone Rg" pitchFamily="34" charset="0"/>
            </a:endParaRPr>
          </a:p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Detractors have </a:t>
            </a:r>
            <a:r>
              <a:rPr lang="en-GB" sz="14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12% less </a:t>
            </a: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ARPU </a:t>
            </a:r>
            <a:r>
              <a:rPr lang="en-GB" sz="14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than promoters</a:t>
            </a:r>
            <a:endParaRPr lang="en-GB" sz="1400" b="1" dirty="0">
              <a:solidFill>
                <a:schemeClr val="bg1">
                  <a:lumMod val="50000"/>
                </a:schemeClr>
              </a:solidFill>
              <a:latin typeface="Vodafone Rg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7385" y="859001"/>
            <a:ext cx="1026615" cy="2976399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FF7575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CAR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497385" y="3934300"/>
            <a:ext cx="1026615" cy="468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Insights</a:t>
            </a:r>
            <a:endParaRPr lang="en-GB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3" name="18 Rectángulo"/>
          <p:cNvSpPr/>
          <p:nvPr/>
        </p:nvSpPr>
        <p:spPr bwMode="auto">
          <a:xfrm>
            <a:off x="2940472" y="2403451"/>
            <a:ext cx="1998253" cy="192430"/>
          </a:xfrm>
          <a:prstGeom prst="rect">
            <a:avLst/>
          </a:prstGeom>
          <a:solidFill>
            <a:srgbClr val="00B0F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7500" tIns="35100" rIns="67500" bIns="35100" anchor="ctr" anchorCtr="1"/>
          <a:lstStyle/>
          <a:p>
            <a:pPr>
              <a:defRPr/>
            </a:pPr>
            <a:r>
              <a:rPr lang="en-GB" sz="1200" dirty="0">
                <a:solidFill>
                  <a:schemeClr val="bg1"/>
                </a:solidFill>
              </a:rPr>
              <a:t>Customer  economics</a:t>
            </a:r>
          </a:p>
        </p:txBody>
      </p:sp>
      <p:sp>
        <p:nvSpPr>
          <p:cNvPr id="34" name="18 Rectángulo"/>
          <p:cNvSpPr/>
          <p:nvPr/>
        </p:nvSpPr>
        <p:spPr bwMode="auto">
          <a:xfrm>
            <a:off x="6364392" y="2416151"/>
            <a:ext cx="1998253" cy="19243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7500" tIns="35100" rIns="67500" bIns="35100" anchor="ctr" anchorCtr="1"/>
          <a:lstStyle/>
          <a:p>
            <a:pPr>
              <a:defRPr/>
            </a:pPr>
            <a:r>
              <a:rPr lang="en-GB" sz="1200" dirty="0" smtClean="0">
                <a:solidFill>
                  <a:schemeClr val="bg1"/>
                </a:solidFill>
              </a:rPr>
              <a:t>Product &amp; Services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35" name="17 Rectángulo"/>
          <p:cNvSpPr/>
          <p:nvPr/>
        </p:nvSpPr>
        <p:spPr bwMode="auto">
          <a:xfrm>
            <a:off x="6576423" y="957475"/>
            <a:ext cx="1998253" cy="194072"/>
          </a:xfrm>
          <a:prstGeom prst="rect">
            <a:avLst/>
          </a:prstGeom>
          <a:solidFill>
            <a:srgbClr val="7030A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7500" tIns="35100" rIns="67500" bIns="35100" anchor="ctr" anchorCtr="1"/>
          <a:lstStyle/>
          <a:p>
            <a:pPr algn="l">
              <a:defRPr/>
            </a:pPr>
            <a:r>
              <a:rPr lang="en-GB" sz="1200" dirty="0" smtClean="0">
                <a:solidFill>
                  <a:schemeClr val="bg1"/>
                </a:solidFill>
              </a:rPr>
              <a:t>Handsets</a:t>
            </a:r>
            <a:endParaRPr lang="en-GB" sz="1200" dirty="0">
              <a:solidFill>
                <a:schemeClr val="bg1"/>
              </a:solidFill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1691640" y="2575560"/>
            <a:ext cx="1325575" cy="1239523"/>
            <a:chOff x="3040380" y="2575560"/>
            <a:chExt cx="1325575" cy="1239523"/>
          </a:xfrm>
        </p:grpSpPr>
        <p:pic>
          <p:nvPicPr>
            <p:cNvPr id="3074" name="Picture 2" descr="C:\cygwin\home\bbergua\perfilado_detractores_usando_bigdata\barplots\Convergente + Standalone-CAR_num_cuotas_pendiente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6753" y="2595881"/>
              <a:ext cx="1219202" cy="1219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3 CuadroTexto"/>
            <p:cNvSpPr txBox="1"/>
            <p:nvPr/>
          </p:nvSpPr>
          <p:spPr>
            <a:xfrm>
              <a:off x="3040380" y="2575560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No. pending payments</a:t>
              </a:r>
            </a:p>
          </p:txBody>
        </p:sp>
      </p:grpSp>
      <p:grpSp>
        <p:nvGrpSpPr>
          <p:cNvPr id="10" name="9 Grupo"/>
          <p:cNvGrpSpPr/>
          <p:nvPr/>
        </p:nvGrpSpPr>
        <p:grpSpPr>
          <a:xfrm>
            <a:off x="6041671" y="1189549"/>
            <a:ext cx="1212947" cy="1211680"/>
            <a:chOff x="3756660" y="2590800"/>
            <a:chExt cx="1212947" cy="1211680"/>
          </a:xfrm>
        </p:grpSpPr>
        <p:pic>
          <p:nvPicPr>
            <p:cNvPr id="3076" name="Picture 4" descr="C:\cygwin\home\bbergua\perfilado_detractores_usando_bigdata\barplots\Convergente + Standalone-CAR_num_precio_terminales_fina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1607" y="2614480"/>
              <a:ext cx="1188000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8 CuadroTexto"/>
            <p:cNvSpPr txBox="1"/>
            <p:nvPr/>
          </p:nvSpPr>
          <p:spPr>
            <a:xfrm>
              <a:off x="3756660" y="2590800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Funded terminal price</a:t>
              </a:r>
            </a:p>
          </p:txBody>
        </p:sp>
      </p:grpSp>
      <p:grpSp>
        <p:nvGrpSpPr>
          <p:cNvPr id="13" name="12 Grupo"/>
          <p:cNvGrpSpPr/>
          <p:nvPr/>
        </p:nvGrpSpPr>
        <p:grpSpPr>
          <a:xfrm>
            <a:off x="4467522" y="1192537"/>
            <a:ext cx="1170647" cy="1211743"/>
            <a:chOff x="6065520" y="2583180"/>
            <a:chExt cx="1170647" cy="1211743"/>
          </a:xfrm>
        </p:grpSpPr>
        <p:pic>
          <p:nvPicPr>
            <p:cNvPr id="3077" name="Picture 5" descr="C:\cygwin\home\bbergua\perfilado_detractores_usando_bigdata\barplots\Convergente + Standalone-CAR_ind_mivf_actual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2685" y="2631441"/>
              <a:ext cx="1163482" cy="1163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10 CuadroTexto"/>
            <p:cNvSpPr txBox="1"/>
            <p:nvPr/>
          </p:nvSpPr>
          <p:spPr>
            <a:xfrm>
              <a:off x="6065520" y="2583180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Use of </a:t>
              </a:r>
              <a:r>
                <a:rPr lang="en-GB" sz="1200" dirty="0" err="1" smtClean="0">
                  <a:latin typeface="Vodafone Rg" pitchFamily="34" charset="0"/>
                </a:rPr>
                <a:t>MyVodafone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  <p:sp>
        <p:nvSpPr>
          <p:cNvPr id="25" name="16 Rectángulo"/>
          <p:cNvSpPr/>
          <p:nvPr/>
        </p:nvSpPr>
        <p:spPr bwMode="auto">
          <a:xfrm>
            <a:off x="1878142" y="958402"/>
            <a:ext cx="1998253" cy="191691"/>
          </a:xfrm>
          <a:prstGeom prst="rect">
            <a:avLst/>
          </a:prstGeom>
          <a:solidFill>
            <a:srgbClr val="E0001B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7500" tIns="35100" rIns="67500" bIns="35100" anchor="ctr" anchorCtr="1"/>
          <a:lstStyle/>
          <a:p>
            <a:pPr>
              <a:defRPr/>
            </a:pPr>
            <a:r>
              <a:rPr lang="en-GB" sz="1200" dirty="0" err="1" smtClean="0">
                <a:solidFill>
                  <a:schemeClr val="bg1"/>
                </a:solidFill>
              </a:rPr>
              <a:t>Sociodemographics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6" name="17 Rectángulo"/>
          <p:cNvSpPr/>
          <p:nvPr/>
        </p:nvSpPr>
        <p:spPr bwMode="auto">
          <a:xfrm>
            <a:off x="4061155" y="976633"/>
            <a:ext cx="1998253" cy="194072"/>
          </a:xfrm>
          <a:prstGeom prst="rect">
            <a:avLst/>
          </a:pr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7500" tIns="35100" rIns="67500" bIns="35100" anchor="ctr" anchorCtr="1"/>
          <a:lstStyle/>
          <a:p>
            <a:pPr algn="l">
              <a:defRPr/>
            </a:pPr>
            <a:r>
              <a:rPr lang="en-GB" sz="1200" dirty="0" smtClean="0">
                <a:solidFill>
                  <a:schemeClr val="bg1"/>
                </a:solidFill>
              </a:rPr>
              <a:t>Customer usage</a:t>
            </a:r>
            <a:endParaRPr lang="en-GB" sz="1200" dirty="0">
              <a:solidFill>
                <a:schemeClr val="bg1"/>
              </a:solidFill>
            </a:endParaRPr>
          </a:p>
        </p:txBody>
      </p:sp>
      <p:grpSp>
        <p:nvGrpSpPr>
          <p:cNvPr id="15" name="14 Grupo"/>
          <p:cNvGrpSpPr/>
          <p:nvPr/>
        </p:nvGrpSpPr>
        <p:grpSpPr>
          <a:xfrm>
            <a:off x="2186092" y="1143000"/>
            <a:ext cx="1265768" cy="1242273"/>
            <a:chOff x="2186092" y="1143000"/>
            <a:chExt cx="1265768" cy="1242273"/>
          </a:xfrm>
        </p:grpSpPr>
        <p:pic>
          <p:nvPicPr>
            <p:cNvPr id="3078" name="Picture 6" descr="C:\cygwin\home\bbergua\perfilado_detractores_usando_bigdata\barplots\Convergente + Standalone-CAR_num_cli_extranjero_hh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4909" y="1178322"/>
              <a:ext cx="1206951" cy="1206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13 CuadroTexto"/>
            <p:cNvSpPr txBox="1"/>
            <p:nvPr/>
          </p:nvSpPr>
          <p:spPr>
            <a:xfrm>
              <a:off x="2186092" y="1143000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No. foreign clients in HH</a:t>
              </a:r>
            </a:p>
          </p:txBody>
        </p:sp>
      </p:grpSp>
      <p:grpSp>
        <p:nvGrpSpPr>
          <p:cNvPr id="18" name="17 Grupo"/>
          <p:cNvGrpSpPr/>
          <p:nvPr/>
        </p:nvGrpSpPr>
        <p:grpSpPr>
          <a:xfrm>
            <a:off x="3288858" y="2652562"/>
            <a:ext cx="1300754" cy="1140490"/>
            <a:chOff x="4711426" y="1212409"/>
            <a:chExt cx="1300754" cy="1140490"/>
          </a:xfrm>
        </p:grpSpPr>
        <p:pic>
          <p:nvPicPr>
            <p:cNvPr id="3079" name="Picture 7" descr="C:\cygwin\home\bbergua\perfilado_detractores_usando_bigdata\barplots\Convergente + Standalone-CAR_num_cli_arpu_m0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1426" y="1213229"/>
              <a:ext cx="1139670" cy="1139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16 CuadroTexto"/>
            <p:cNvSpPr txBox="1"/>
            <p:nvPr/>
          </p:nvSpPr>
          <p:spPr>
            <a:xfrm>
              <a:off x="5097780" y="1212409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ARPU</a:t>
              </a:r>
            </a:p>
          </p:txBody>
        </p:sp>
      </p:grpSp>
      <p:grpSp>
        <p:nvGrpSpPr>
          <p:cNvPr id="20" name="19 Grupo"/>
          <p:cNvGrpSpPr/>
          <p:nvPr/>
        </p:nvGrpSpPr>
        <p:grpSpPr>
          <a:xfrm>
            <a:off x="5821680" y="2590800"/>
            <a:ext cx="1484799" cy="1220984"/>
            <a:chOff x="5654040" y="2590800"/>
            <a:chExt cx="1484799" cy="1220984"/>
          </a:xfrm>
        </p:grpSpPr>
        <p:pic>
          <p:nvPicPr>
            <p:cNvPr id="3080" name="Picture 8" descr="C:\cygwin\home\bbergua\perfilado_detractores_usando_bigdata\barplots\Convergente + Standalone-CAR_num_disp_movil_inc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2756" y="2645701"/>
              <a:ext cx="1166083" cy="1166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18 CuadroTexto"/>
            <p:cNvSpPr txBox="1"/>
            <p:nvPr/>
          </p:nvSpPr>
          <p:spPr>
            <a:xfrm>
              <a:off x="5654040" y="2590800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Increment in no. mobile devices</a:t>
              </a:r>
            </a:p>
          </p:txBody>
        </p:sp>
      </p:grpSp>
      <p:grpSp>
        <p:nvGrpSpPr>
          <p:cNvPr id="6" name="5 Grupo"/>
          <p:cNvGrpSpPr/>
          <p:nvPr/>
        </p:nvGrpSpPr>
        <p:grpSpPr>
          <a:xfrm>
            <a:off x="4618355" y="2611923"/>
            <a:ext cx="1141200" cy="1214836"/>
            <a:chOff x="4618355" y="2611923"/>
            <a:chExt cx="1141200" cy="1214836"/>
          </a:xfrm>
        </p:grpSpPr>
        <p:pic>
          <p:nvPicPr>
            <p:cNvPr id="2050" name="Picture 2" descr="C:\cygwin\home\bbergua\perfilado_detractores_usando_bigdata\barplots\Convergente + Standalone-CAR_num_valor_pos_3m_hh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8355" y="2685559"/>
              <a:ext cx="1141200" cy="114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31 CuadroTexto"/>
            <p:cNvSpPr txBox="1"/>
            <p:nvPr/>
          </p:nvSpPr>
          <p:spPr>
            <a:xfrm>
              <a:off x="4703742" y="2611923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Household ARPU</a:t>
              </a:r>
            </a:p>
          </p:txBody>
        </p:sp>
      </p:grpSp>
      <p:pic>
        <p:nvPicPr>
          <p:cNvPr id="2051" name="Picture 3" descr="C:\cygwin\home\bbergua\perfilado_detractores_usando_bigdata\barplots\Convergente + Standalone-CAR_num_antig_lin_max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160" y="2686579"/>
            <a:ext cx="1141200" cy="114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35 CuadroTexto"/>
          <p:cNvSpPr txBox="1"/>
          <p:nvPr/>
        </p:nvSpPr>
        <p:spPr>
          <a:xfrm>
            <a:off x="7870471" y="2619543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dirty="0" smtClean="0">
                <a:latin typeface="Vodafone Rg" pitchFamily="34" charset="0"/>
              </a:rPr>
              <a:t>Tenure of oldest line</a:t>
            </a:r>
          </a:p>
        </p:txBody>
      </p:sp>
      <p:grpSp>
        <p:nvGrpSpPr>
          <p:cNvPr id="7" name="6 Grupo"/>
          <p:cNvGrpSpPr/>
          <p:nvPr/>
        </p:nvGrpSpPr>
        <p:grpSpPr>
          <a:xfrm>
            <a:off x="7465060" y="1189549"/>
            <a:ext cx="1316069" cy="1216188"/>
            <a:chOff x="7472680" y="1189549"/>
            <a:chExt cx="1316069" cy="1216188"/>
          </a:xfrm>
        </p:grpSpPr>
        <p:pic>
          <p:nvPicPr>
            <p:cNvPr id="2052" name="Picture 4" descr="C:\cygwin\home\bbergua\perfilado_detractores_usando_bigdata\barplots\Convergente + Standalone-CAR_num_disp_movil_inc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5549" y="1192537"/>
              <a:ext cx="1213200" cy="121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36 CuadroTexto"/>
            <p:cNvSpPr txBox="1"/>
            <p:nvPr/>
          </p:nvSpPr>
          <p:spPr>
            <a:xfrm>
              <a:off x="7472680" y="1189549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Increment in mobile devices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06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7"/>
            <a:ext cx="8096250" cy="875675"/>
          </a:xfrm>
        </p:spPr>
        <p:txBody>
          <a:bodyPr/>
          <a:lstStyle/>
          <a:p>
            <a:r>
              <a:rPr lang="en-GB" dirty="0" smtClean="0"/>
              <a:t>CAR </a:t>
            </a:r>
            <a:r>
              <a:rPr lang="mr-IN" dirty="0" smtClean="0"/>
              <a:t>–</a:t>
            </a:r>
            <a:r>
              <a:rPr lang="en-GB" dirty="0" smtClean="0"/>
              <a:t> ONO Household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676400" y="859000"/>
            <a:ext cx="7175500" cy="2976399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600" b="1" dirty="0">
              <a:solidFill>
                <a:schemeClr val="bg1">
                  <a:lumMod val="50000"/>
                </a:schemeClr>
              </a:solidFill>
              <a:latin typeface="Vodafone Rg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76400" y="3934299"/>
            <a:ext cx="7175500" cy="1079661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Detractors make less use of TV than promoters (detractors decrease from 36% no TV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→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 24%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TV Total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vs increase 18%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→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 24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% in promoters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). Also, clients with higher data plans in mobile has less detraction (32%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with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 1Gb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→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24%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with 4 GB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)</a:t>
            </a:r>
            <a:endParaRPr lang="en-GB" sz="1100" b="1" dirty="0" smtClean="0">
              <a:solidFill>
                <a:schemeClr val="bg1">
                  <a:lumMod val="50000"/>
                </a:schemeClr>
              </a:solidFill>
              <a:latin typeface="Vodafone Rg" pitchFamily="34" charset="0"/>
            </a:endParaRPr>
          </a:p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Detractors have 7.1% less ARPU than promoters, on average</a:t>
            </a:r>
          </a:p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Detractors make 8x interactions about doubts more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than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promoters</a:t>
            </a:r>
          </a:p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Also,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there are many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ARPU and doubts related metrics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found as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relevant</a:t>
            </a:r>
            <a:endParaRPr lang="en-GB" sz="1100" b="1" dirty="0">
              <a:solidFill>
                <a:schemeClr val="bg1">
                  <a:lumMod val="50000"/>
                </a:schemeClr>
              </a:solidFill>
              <a:latin typeface="Vodafone Rg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7385" y="859001"/>
            <a:ext cx="1026615" cy="2976399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FF7575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CAR 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497385" y="3934299"/>
            <a:ext cx="1026615" cy="10796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Insights</a:t>
            </a:r>
            <a:endParaRPr lang="en-GB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3" name="18 Rectángulo"/>
          <p:cNvSpPr/>
          <p:nvPr/>
        </p:nvSpPr>
        <p:spPr bwMode="auto">
          <a:xfrm>
            <a:off x="2369820" y="2563471"/>
            <a:ext cx="2979420" cy="192430"/>
          </a:xfrm>
          <a:prstGeom prst="rect">
            <a:avLst/>
          </a:prstGeom>
          <a:solidFill>
            <a:srgbClr val="00B0F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7500" tIns="35100" rIns="67500" bIns="35100" anchor="ctr" anchorCtr="1"/>
          <a:lstStyle/>
          <a:p>
            <a:pPr>
              <a:defRPr/>
            </a:pPr>
            <a:r>
              <a:rPr lang="en-GB" sz="1200" dirty="0">
                <a:solidFill>
                  <a:schemeClr val="bg1"/>
                </a:solidFill>
              </a:rPr>
              <a:t>Customer  economics</a:t>
            </a:r>
          </a:p>
        </p:txBody>
      </p:sp>
      <p:grpSp>
        <p:nvGrpSpPr>
          <p:cNvPr id="5" name="4 Grupo"/>
          <p:cNvGrpSpPr/>
          <p:nvPr/>
        </p:nvGrpSpPr>
        <p:grpSpPr>
          <a:xfrm>
            <a:off x="2369820" y="2750820"/>
            <a:ext cx="1067493" cy="1070611"/>
            <a:chOff x="3246120" y="2743200"/>
            <a:chExt cx="1067493" cy="1070611"/>
          </a:xfrm>
        </p:grpSpPr>
        <p:pic>
          <p:nvPicPr>
            <p:cNvPr id="5122" name="Picture 2" descr="C:\cygwin\home\bbergua\perfilado_detractores_usando_bigdata\barplots\Fixed Operator-CAR_num_arpu_combinad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1263" y="2791461"/>
              <a:ext cx="1022350" cy="1022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3 CuadroTexto"/>
            <p:cNvSpPr txBox="1"/>
            <p:nvPr/>
          </p:nvSpPr>
          <p:spPr>
            <a:xfrm>
              <a:off x="3246120" y="2743200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Combined ARPU</a:t>
              </a:r>
            </a:p>
          </p:txBody>
        </p:sp>
      </p:grpSp>
      <p:grpSp>
        <p:nvGrpSpPr>
          <p:cNvPr id="13" name="12 Grupo"/>
          <p:cNvGrpSpPr/>
          <p:nvPr/>
        </p:nvGrpSpPr>
        <p:grpSpPr>
          <a:xfrm>
            <a:off x="3054020" y="1269259"/>
            <a:ext cx="1140462" cy="1077940"/>
            <a:chOff x="3575685" y="1031726"/>
            <a:chExt cx="1263650" cy="1273488"/>
          </a:xfrm>
        </p:grpSpPr>
        <p:pic>
          <p:nvPicPr>
            <p:cNvPr id="11" name="Picture 2" descr="C:\cygwin\home\bbergua\perfilado_detractores_usando_bigdata\barplots\Fixed Operator-CAR_seg_desc_rgu_tv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685" y="1041564"/>
              <a:ext cx="1263650" cy="126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28 CuadroTexto"/>
            <p:cNvSpPr txBox="1"/>
            <p:nvPr/>
          </p:nvSpPr>
          <p:spPr>
            <a:xfrm>
              <a:off x="3910541" y="1031726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r>
                <a:rPr lang="en-GB" sz="1200" dirty="0" smtClean="0">
                  <a:latin typeface="Vodafone Rg" pitchFamily="34" charset="0"/>
                </a:rPr>
                <a:t>Use of TV</a:t>
              </a:r>
            </a:p>
          </p:txBody>
        </p:sp>
      </p:grpSp>
      <p:sp>
        <p:nvSpPr>
          <p:cNvPr id="26" name="18 Rectángulo"/>
          <p:cNvSpPr/>
          <p:nvPr/>
        </p:nvSpPr>
        <p:spPr bwMode="auto">
          <a:xfrm>
            <a:off x="2926138" y="1004150"/>
            <a:ext cx="4594335" cy="19243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7500" tIns="35100" rIns="67500" bIns="35100" anchor="ctr" anchorCtr="1"/>
          <a:lstStyle/>
          <a:p>
            <a:pPr>
              <a:defRPr/>
            </a:pPr>
            <a:r>
              <a:rPr lang="en-GB" sz="1200" dirty="0" smtClean="0">
                <a:solidFill>
                  <a:schemeClr val="bg1"/>
                </a:solidFill>
              </a:rPr>
              <a:t>Product &amp; Services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31" name="17 Rectángulo"/>
          <p:cNvSpPr/>
          <p:nvPr/>
        </p:nvSpPr>
        <p:spPr bwMode="auto">
          <a:xfrm>
            <a:off x="6245418" y="2466435"/>
            <a:ext cx="1998253" cy="194072"/>
          </a:xfrm>
          <a:prstGeom prst="rect">
            <a:avLst/>
          </a:pr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67500" tIns="35100" rIns="67500" bIns="35100" anchor="ctr" anchorCtr="1"/>
          <a:lstStyle/>
          <a:p>
            <a:pPr algn="l">
              <a:defRPr/>
            </a:pPr>
            <a:r>
              <a:rPr lang="en-GB" sz="1200" dirty="0" smtClean="0">
                <a:solidFill>
                  <a:schemeClr val="bg1"/>
                </a:solidFill>
              </a:rPr>
              <a:t>Interactions</a:t>
            </a:r>
            <a:endParaRPr lang="en-GB" sz="1200" dirty="0">
              <a:solidFill>
                <a:schemeClr val="bg1"/>
              </a:solidFill>
            </a:endParaRPr>
          </a:p>
        </p:txBody>
      </p:sp>
      <p:grpSp>
        <p:nvGrpSpPr>
          <p:cNvPr id="7" name="6 Grupo"/>
          <p:cNvGrpSpPr/>
          <p:nvPr/>
        </p:nvGrpSpPr>
        <p:grpSpPr>
          <a:xfrm>
            <a:off x="4590991" y="1238769"/>
            <a:ext cx="1076400" cy="1114500"/>
            <a:chOff x="7445009" y="2878951"/>
            <a:chExt cx="1076400" cy="1114500"/>
          </a:xfrm>
        </p:grpSpPr>
        <p:pic>
          <p:nvPicPr>
            <p:cNvPr id="3075" name="Picture 3" descr="C:\cygwin\home\bbergua\perfilado_detractores_usando_bigdata\barplots\Fixed Operator-CAR_ind_tiv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5009" y="2917051"/>
              <a:ext cx="1076400" cy="10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19 CuadroTexto"/>
            <p:cNvSpPr txBox="1"/>
            <p:nvPr/>
          </p:nvSpPr>
          <p:spPr>
            <a:xfrm>
              <a:off x="7632394" y="2878951"/>
              <a:ext cx="825259" cy="77399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r>
                <a:rPr lang="en-GB" sz="1200" dirty="0" smtClean="0">
                  <a:latin typeface="Vodafone Rg" pitchFamily="34" charset="0"/>
                </a:rPr>
                <a:t>Use of </a:t>
              </a:r>
              <a:r>
                <a:rPr lang="en-GB" sz="1200" dirty="0" err="1" smtClean="0">
                  <a:latin typeface="Vodafone Rg" pitchFamily="34" charset="0"/>
                </a:rPr>
                <a:t>Tivo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  <p:grpSp>
        <p:nvGrpSpPr>
          <p:cNvPr id="9" name="8 Grupo"/>
          <p:cNvGrpSpPr/>
          <p:nvPr/>
        </p:nvGrpSpPr>
        <p:grpSpPr>
          <a:xfrm>
            <a:off x="6025783" y="1249920"/>
            <a:ext cx="1267219" cy="1152879"/>
            <a:chOff x="7569161" y="2661921"/>
            <a:chExt cx="1267219" cy="1152879"/>
          </a:xfrm>
        </p:grpSpPr>
        <p:pic>
          <p:nvPicPr>
            <p:cNvPr id="3076" name="Picture 4" descr="C:\cygwin\home\bbergua\perfilado_detractores_usando_bigdata\barplots\Fixed Operator-CAR_seg_desc_rgu_movil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9980" y="2738400"/>
              <a:ext cx="1076400" cy="10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24 CuadroTexto"/>
            <p:cNvSpPr txBox="1"/>
            <p:nvPr/>
          </p:nvSpPr>
          <p:spPr>
            <a:xfrm>
              <a:off x="7569161" y="2661921"/>
              <a:ext cx="825259" cy="77399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r>
                <a:rPr lang="en-GB" sz="1200" dirty="0" smtClean="0">
                  <a:latin typeface="Vodafone Rg" pitchFamily="34" charset="0"/>
                </a:rPr>
                <a:t>Data plans in mobile tariffs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  <p:grpSp>
        <p:nvGrpSpPr>
          <p:cNvPr id="10" name="9 Grupo"/>
          <p:cNvGrpSpPr/>
          <p:nvPr/>
        </p:nvGrpSpPr>
        <p:grpSpPr>
          <a:xfrm>
            <a:off x="3751555" y="2746020"/>
            <a:ext cx="1249740" cy="1074201"/>
            <a:chOff x="3317215" y="2746020"/>
            <a:chExt cx="1249740" cy="1074201"/>
          </a:xfrm>
        </p:grpSpPr>
        <p:pic>
          <p:nvPicPr>
            <p:cNvPr id="3077" name="Picture 5" descr="C:\cygwin\home\bbergua\perfilado_detractores_usando_bigdata\barplots\Fixed Operator-CAR_num_meses_fin_promo_av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2955" y="2776221"/>
              <a:ext cx="1044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31 CuadroTexto"/>
            <p:cNvSpPr txBox="1"/>
            <p:nvPr/>
          </p:nvSpPr>
          <p:spPr>
            <a:xfrm>
              <a:off x="3317215" y="2746020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Months until end of promo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  <p:grpSp>
        <p:nvGrpSpPr>
          <p:cNvPr id="14" name="13 Grupo"/>
          <p:cNvGrpSpPr/>
          <p:nvPr/>
        </p:nvGrpSpPr>
        <p:grpSpPr>
          <a:xfrm>
            <a:off x="6636553" y="2724242"/>
            <a:ext cx="1095671" cy="1080000"/>
            <a:chOff x="3964610" y="1249680"/>
            <a:chExt cx="1095671" cy="1144870"/>
          </a:xfrm>
        </p:grpSpPr>
        <p:pic>
          <p:nvPicPr>
            <p:cNvPr id="3078" name="Picture 6" descr="C:\cygwin\home\bbergua\perfilado_detractores_usando_bigdata\barplots\Fixed Operator-CAR_num_max_int_duda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0281" y="131455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33 CuadroTexto"/>
            <p:cNvSpPr txBox="1"/>
            <p:nvPr/>
          </p:nvSpPr>
          <p:spPr>
            <a:xfrm>
              <a:off x="3964610" y="1249680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Doubt</a:t>
              </a:r>
              <a:r>
                <a:rPr lang="en-GB" sz="1200" dirty="0" smtClean="0">
                  <a:latin typeface="Vodafone Rg" pitchFamily="34" charset="0"/>
                </a:rPr>
                <a:t> interactions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35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05199"/>
            <a:ext cx="7354888" cy="782225"/>
          </a:xfrm>
        </p:spPr>
        <p:txBody>
          <a:bodyPr/>
          <a:lstStyle/>
          <a:p>
            <a:r>
              <a:rPr lang="en-GB" dirty="0" smtClean="0"/>
              <a:t>Introduction &amp; Methodology</a:t>
            </a:r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 smtClean="0">
                <a:solidFill>
                  <a:schemeClr val="tx1"/>
                </a:solidFill>
              </a:rPr>
              <a:t>C3 – Vodafone Confidential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E097323-9310-4948-8DEA-E80EC909587F}" type="datetime3">
              <a:rPr lang="en-GB" smtClean="0"/>
              <a:t>30 October, 2017</a:t>
            </a:fld>
            <a:endParaRPr lang="en-GB" dirty="0"/>
          </a:p>
        </p:txBody>
      </p:sp>
      <p:sp>
        <p:nvSpPr>
          <p:cNvPr id="7" name="6 Rectángulo redondeado"/>
          <p:cNvSpPr/>
          <p:nvPr/>
        </p:nvSpPr>
        <p:spPr>
          <a:xfrm>
            <a:off x="6920948" y="2157697"/>
            <a:ext cx="823934" cy="664764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Mobile-only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(1485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2" name="11 Rectángulo redondeado"/>
          <p:cNvSpPr/>
          <p:nvPr/>
        </p:nvSpPr>
        <p:spPr>
          <a:xfrm>
            <a:off x="6908758" y="2951325"/>
            <a:ext cx="836124" cy="664764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VF Convergent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(1566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6908758" y="3750283"/>
            <a:ext cx="836124" cy="664764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Ono Household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(1501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19" name="18 Rectángulo redondeado"/>
          <p:cNvSpPr/>
          <p:nvPr/>
        </p:nvSpPr>
        <p:spPr>
          <a:xfrm>
            <a:off x="2502866" y="1378420"/>
            <a:ext cx="937310" cy="664764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VF Prepaid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(?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7" name="36 Más"/>
          <p:cNvSpPr/>
          <p:nvPr/>
        </p:nvSpPr>
        <p:spPr>
          <a:xfrm>
            <a:off x="2652649" y="1514561"/>
            <a:ext cx="373607" cy="392482"/>
          </a:xfrm>
          <a:prstGeom prst="mathPlus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41" name="40 Rectángulo redondeado"/>
          <p:cNvSpPr/>
          <p:nvPr/>
        </p:nvSpPr>
        <p:spPr>
          <a:xfrm>
            <a:off x="4111707" y="1378420"/>
            <a:ext cx="937310" cy="664764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VF Prepaid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(?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46" name="45 Más"/>
          <p:cNvSpPr/>
          <p:nvPr/>
        </p:nvSpPr>
        <p:spPr>
          <a:xfrm>
            <a:off x="4212722" y="1514561"/>
            <a:ext cx="373607" cy="392482"/>
          </a:xfrm>
          <a:prstGeom prst="mathPlus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1189631" y="4415046"/>
            <a:ext cx="5474511" cy="398254"/>
          </a:xfrm>
          <a:prstGeom prst="rightArrow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Feb-Jul 2017</a:t>
            </a:r>
          </a:p>
        </p:txBody>
      </p:sp>
      <p:sp>
        <p:nvSpPr>
          <p:cNvPr id="28" name="16 Rectángulo"/>
          <p:cNvSpPr/>
          <p:nvPr/>
        </p:nvSpPr>
        <p:spPr>
          <a:xfrm>
            <a:off x="1189632" y="842260"/>
            <a:ext cx="943564" cy="428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NPS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1" name="16 Rectángulo"/>
          <p:cNvSpPr/>
          <p:nvPr/>
        </p:nvSpPr>
        <p:spPr>
          <a:xfrm>
            <a:off x="2490826" y="842260"/>
            <a:ext cx="949350" cy="428017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CAR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2" name="16 Rectángulo"/>
          <p:cNvSpPr/>
          <p:nvPr/>
        </p:nvSpPr>
        <p:spPr>
          <a:xfrm>
            <a:off x="3608426" y="854960"/>
            <a:ext cx="937310" cy="428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CEM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3" name="16 Rectángulo"/>
          <p:cNvSpPr/>
          <p:nvPr/>
        </p:nvSpPr>
        <p:spPr>
          <a:xfrm>
            <a:off x="4656732" y="854960"/>
            <a:ext cx="968504" cy="428017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COPS Interactions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4" name="16 Rectángulo"/>
          <p:cNvSpPr/>
          <p:nvPr/>
        </p:nvSpPr>
        <p:spPr>
          <a:xfrm>
            <a:off x="5726833" y="854960"/>
            <a:ext cx="937310" cy="428017"/>
          </a:xfrm>
          <a:prstGeom prst="rect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Quality Tool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90826" y="1343397"/>
            <a:ext cx="937310" cy="3023927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Socio-demographics, billing, usage, P&amp;S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(250 – 390 vars.)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608426" y="1343397"/>
            <a:ext cx="937310" cy="30239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Mobile </a:t>
            </a:r>
            <a:r>
              <a:rPr lang="en-GB" sz="1200" dirty="0" err="1">
                <a:solidFill>
                  <a:schemeClr val="bg1"/>
                </a:solidFill>
                <a:latin typeface="Vodafone Rg" pitchFamily="34" charset="0"/>
              </a:rPr>
              <a:t>QoS</a:t>
            </a: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 KPI’s and detailed data usage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(700 vars.)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87926" y="1343397"/>
            <a:ext cx="937310" cy="3023927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Billing issues, tech incidents, informative calls, pricing, escalations, </a:t>
            </a:r>
            <a:r>
              <a:rPr lang="en-GB" sz="1200" dirty="0" err="1" smtClean="0">
                <a:solidFill>
                  <a:schemeClr val="bg1"/>
                </a:solidFill>
                <a:latin typeface="Vodafone Rg" pitchFamily="34" charset="0"/>
              </a:rPr>
              <a:t>tranfers</a:t>
            </a: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, etc.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726833" y="1343397"/>
            <a:ext cx="937310" cy="3023927"/>
          </a:xfrm>
          <a:prstGeom prst="rect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DSL and HFC </a:t>
            </a:r>
            <a:r>
              <a:rPr lang="en-GB" sz="1200" dirty="0" err="1" smtClean="0">
                <a:solidFill>
                  <a:schemeClr val="bg1"/>
                </a:solidFill>
                <a:latin typeface="Vodafone Rg" pitchFamily="34" charset="0"/>
              </a:rPr>
              <a:t>QoS</a:t>
            </a: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 KPI’s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40" name="5 Rectángulo"/>
          <p:cNvSpPr/>
          <p:nvPr/>
        </p:nvSpPr>
        <p:spPr>
          <a:xfrm>
            <a:off x="1195886" y="1325876"/>
            <a:ext cx="937310" cy="3041448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NPS surveys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bg1"/>
                </a:solidFill>
                <a:latin typeface="Vodafone Rg" pitchFamily="34" charset="0"/>
              </a:rPr>
              <a:t>(6,215 surveys)</a:t>
            </a:r>
          </a:p>
        </p:txBody>
      </p:sp>
      <p:sp>
        <p:nvSpPr>
          <p:cNvPr id="42" name="16 Rectángulo"/>
          <p:cNvSpPr/>
          <p:nvPr/>
        </p:nvSpPr>
        <p:spPr>
          <a:xfrm>
            <a:off x="6908757" y="854960"/>
            <a:ext cx="836125" cy="4280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763" tIns="4763" rIns="4763" bIns="4763" numCol="1" spcCol="1270" rtlCol="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smtClean="0">
                <a:solidFill>
                  <a:schemeClr val="bg1"/>
                </a:solidFill>
                <a:latin typeface="Vodafone Rg" pitchFamily="34" charset="0"/>
              </a:rPr>
              <a:t>Segments</a:t>
            </a:r>
            <a:endParaRPr lang="en-GB" sz="1200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26" name="10 Rectángulo redondeado"/>
          <p:cNvSpPr/>
          <p:nvPr/>
        </p:nvSpPr>
        <p:spPr>
          <a:xfrm>
            <a:off x="6908758" y="1378420"/>
            <a:ext cx="836124" cy="66476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kern="1200" dirty="0" smtClean="0">
                <a:solidFill>
                  <a:schemeClr val="bg1"/>
                </a:solidFill>
                <a:latin typeface="Vodafone Rg" pitchFamily="34" charset="0"/>
              </a:rPr>
              <a:t>Prepaid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dirty="0" smtClean="0">
                <a:solidFill>
                  <a:schemeClr val="bg1"/>
                </a:solidFill>
                <a:latin typeface="Vodafone Rg" pitchFamily="34" charset="0"/>
              </a:rPr>
              <a:t>(1663 rows)</a:t>
            </a:r>
            <a:endParaRPr lang="en-GB" sz="1000" kern="1200" dirty="0" smtClean="0">
              <a:solidFill>
                <a:schemeClr val="bg1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3125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7"/>
            <a:ext cx="8096250" cy="875675"/>
          </a:xfrm>
        </p:spPr>
        <p:txBody>
          <a:bodyPr/>
          <a:lstStyle/>
          <a:p>
            <a:r>
              <a:rPr lang="en-GB" dirty="0" smtClean="0"/>
              <a:t>Mobile </a:t>
            </a:r>
            <a:r>
              <a:rPr lang="en-GB" dirty="0" err="1" smtClean="0"/>
              <a:t>QoS</a:t>
            </a:r>
            <a:r>
              <a:rPr lang="en-GB" dirty="0" smtClean="0"/>
              <a:t> KPI’s (CEM) </a:t>
            </a:r>
            <a:r>
              <a:rPr lang="mr-IN" dirty="0" smtClean="0"/>
              <a:t>–</a:t>
            </a:r>
            <a:r>
              <a:rPr lang="en-GB" dirty="0" smtClean="0"/>
              <a:t> Mobile-Only 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2486726" y="859000"/>
            <a:ext cx="5834314" cy="2976399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600" b="1" dirty="0">
              <a:solidFill>
                <a:schemeClr val="bg1">
                  <a:lumMod val="50000"/>
                </a:schemeClr>
              </a:solidFill>
              <a:latin typeface="Vodafone Rg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86726" y="3934300"/>
            <a:ext cx="5834314" cy="934880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6350" rIns="6350" bIns="635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Detractors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experience 30 % higher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load times of web pages than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promoters</a:t>
            </a:r>
          </a:p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But, detractors </a:t>
            </a:r>
            <a:r>
              <a:rPr lang="en-GB" sz="1100" b="1" dirty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experience 40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% better web pages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success rate than promoters</a:t>
            </a:r>
          </a:p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Minimum use of email in a month is 77% higher in detractors, and maximum is 43% higher</a:t>
            </a:r>
          </a:p>
          <a:p>
            <a:pPr marL="285750" indent="-285750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charset="0"/>
              <a:buChar char="•"/>
            </a:pP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Weight of Web is 38% higher in detractors. Use of </a:t>
            </a:r>
            <a:r>
              <a:rPr lang="en-GB" sz="1100" b="1" dirty="0" smtClean="0">
                <a:solidFill>
                  <a:schemeClr val="bg1">
                    <a:lumMod val="50000"/>
                  </a:schemeClr>
                </a:solidFill>
                <a:latin typeface="Vodafone Rg" pitchFamily="34" charset="0"/>
              </a:rPr>
              <a:t>IM is 23% higher in detractors. Use of social networks is 12% higher in detractors</a:t>
            </a:r>
            <a:endParaRPr lang="en-GB" sz="1100" b="1" dirty="0">
              <a:solidFill>
                <a:schemeClr val="bg1">
                  <a:lumMod val="50000"/>
                </a:schemeClr>
              </a:solidFill>
              <a:latin typeface="Vodafone Rg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7385" y="859001"/>
            <a:ext cx="1565591" cy="2976399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FF7575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CEM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-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Mobile </a:t>
            </a:r>
            <a:r>
              <a:rPr lang="en-GB" sz="2200" b="1" dirty="0" err="1" smtClean="0">
                <a:solidFill>
                  <a:schemeClr val="bg1"/>
                </a:solidFill>
                <a:latin typeface="Vodafone Rg" pitchFamily="34" charset="0"/>
              </a:rPr>
              <a:t>QoS</a:t>
            </a:r>
            <a:endParaRPr lang="en-GB" dirty="0">
              <a:solidFill>
                <a:schemeClr val="bg1"/>
              </a:solidFill>
              <a:latin typeface="Vodafone Rg" pitchFamily="34" charset="0"/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497385" y="3934300"/>
            <a:ext cx="1565591" cy="93488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200" b="1" dirty="0" smtClean="0">
                <a:solidFill>
                  <a:schemeClr val="bg1"/>
                </a:solidFill>
                <a:latin typeface="Vodafone Rg" pitchFamily="34" charset="0"/>
              </a:rPr>
              <a:t>Insights</a:t>
            </a:r>
            <a:endParaRPr lang="en-GB" dirty="0">
              <a:solidFill>
                <a:schemeClr val="bg1"/>
              </a:solidFill>
              <a:latin typeface="Vodafone Rg" pitchFamily="34" charset="0"/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4849020" y="849800"/>
            <a:ext cx="1377180" cy="1087620"/>
            <a:chOff x="5694995" y="1362231"/>
            <a:chExt cx="1886905" cy="1360337"/>
          </a:xfrm>
        </p:grpSpPr>
        <p:pic>
          <p:nvPicPr>
            <p:cNvPr id="4098" name="Picture 2" descr="C:\cygwin\home\bbergua\perfilado_detractores_usando_bigdata\barplots\Only Mobile-CEM_email_count_minimumofdaysinthemont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0626" y="1411294"/>
              <a:ext cx="1311274" cy="1311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14 CuadroTexto"/>
            <p:cNvSpPr txBox="1"/>
            <p:nvPr/>
          </p:nvSpPr>
          <p:spPr>
            <a:xfrm>
              <a:off x="5694995" y="1362231"/>
              <a:ext cx="627131" cy="80909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Minimu</a:t>
              </a:r>
              <a:r>
                <a:rPr lang="en-GB" sz="1200" dirty="0" smtClean="0">
                  <a:latin typeface="Vodafone Rg" pitchFamily="34" charset="0"/>
                </a:rPr>
                <a:t>m use of email in month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  <p:grpSp>
        <p:nvGrpSpPr>
          <p:cNvPr id="9" name="8 Grupo"/>
          <p:cNvGrpSpPr/>
          <p:nvPr/>
        </p:nvGrpSpPr>
        <p:grpSpPr>
          <a:xfrm>
            <a:off x="2215928" y="2299679"/>
            <a:ext cx="1331460" cy="1080000"/>
            <a:chOff x="2140478" y="940995"/>
            <a:chExt cx="1966667" cy="1411993"/>
          </a:xfrm>
        </p:grpSpPr>
        <p:pic>
          <p:nvPicPr>
            <p:cNvPr id="4099" name="Picture 3" descr="C:\cygwin\home\bbergua\perfilado_detractores_usando_bigdata\barplots\Only Mobile-CEM_wp_succ_avg_meanofdaysinthemont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1145" y="1056988"/>
              <a:ext cx="1296000" cy="12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3 CuadroTexto"/>
            <p:cNvSpPr txBox="1"/>
            <p:nvPr/>
          </p:nvSpPr>
          <p:spPr>
            <a:xfrm>
              <a:off x="2140478" y="940995"/>
              <a:ext cx="580955" cy="750774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Avg. </a:t>
              </a:r>
              <a:r>
                <a:rPr lang="en-GB" sz="1200" dirty="0" smtClean="0">
                  <a:latin typeface="Vodafone Rg" pitchFamily="34" charset="0"/>
                </a:rPr>
                <a:t>web pages successfully loaded</a:t>
              </a:r>
            </a:p>
          </p:txBody>
        </p:sp>
      </p:grpSp>
      <p:grpSp>
        <p:nvGrpSpPr>
          <p:cNvPr id="10" name="9 Grupo"/>
          <p:cNvGrpSpPr/>
          <p:nvPr/>
        </p:nvGrpSpPr>
        <p:grpSpPr>
          <a:xfrm>
            <a:off x="2505676" y="843761"/>
            <a:ext cx="1080000" cy="1080000"/>
            <a:chOff x="4455486" y="1513418"/>
            <a:chExt cx="1296000" cy="1375162"/>
          </a:xfrm>
        </p:grpSpPr>
        <p:pic>
          <p:nvPicPr>
            <p:cNvPr id="4100" name="Picture 4" descr="C:\cygwin\home\bbergua\perfilado_detractores_usando_bigdata\barplots\Only Mobile-CEM_wp_time_avg_meanofdaysinthemonth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486" y="1592580"/>
              <a:ext cx="1296000" cy="12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5 CuadroTexto"/>
            <p:cNvSpPr txBox="1"/>
            <p:nvPr/>
          </p:nvSpPr>
          <p:spPr>
            <a:xfrm>
              <a:off x="4476350" y="1513418"/>
              <a:ext cx="627136" cy="80909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Avg. web page load time</a:t>
              </a:r>
            </a:p>
          </p:txBody>
        </p:sp>
      </p:grpSp>
      <p:grpSp>
        <p:nvGrpSpPr>
          <p:cNvPr id="14" name="13 Grupo"/>
          <p:cNvGrpSpPr/>
          <p:nvPr/>
        </p:nvGrpSpPr>
        <p:grpSpPr>
          <a:xfrm>
            <a:off x="3850205" y="1081652"/>
            <a:ext cx="1080000" cy="1080000"/>
            <a:chOff x="2526540" y="2481274"/>
            <a:chExt cx="1296000" cy="1338885"/>
          </a:xfrm>
        </p:grpSpPr>
        <p:pic>
          <p:nvPicPr>
            <p:cNvPr id="4101" name="Picture 5" descr="C:\cygwin\home\bbergua\perfilado_detractores_usando_bigdata\barplots\Only Mobile-CEM_sli_weight_web_meanofdaysinthemonth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6540" y="2524159"/>
              <a:ext cx="1296000" cy="12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21 CuadroTexto"/>
            <p:cNvSpPr txBox="1"/>
            <p:nvPr/>
          </p:nvSpPr>
          <p:spPr>
            <a:xfrm>
              <a:off x="2641988" y="2481274"/>
              <a:ext cx="627136" cy="80909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Weight of Web SLI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  <p:grpSp>
        <p:nvGrpSpPr>
          <p:cNvPr id="13" name="12 Grupo"/>
          <p:cNvGrpSpPr/>
          <p:nvPr/>
        </p:nvGrpSpPr>
        <p:grpSpPr>
          <a:xfrm>
            <a:off x="3969090" y="2738193"/>
            <a:ext cx="1080000" cy="1080000"/>
            <a:chOff x="4306503" y="2481274"/>
            <a:chExt cx="1347316" cy="1338885"/>
          </a:xfrm>
        </p:grpSpPr>
        <p:pic>
          <p:nvPicPr>
            <p:cNvPr id="4102" name="Picture 6" descr="C:\cygwin\home\bbergua\perfilado_detractores_usando_bigdata\barplots\Only Mobile-CEM_ul_interference_meanofdaysinthemonth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7819" y="2524159"/>
              <a:ext cx="1296000" cy="12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23 CuadroTexto"/>
            <p:cNvSpPr txBox="1"/>
            <p:nvPr/>
          </p:nvSpPr>
          <p:spPr>
            <a:xfrm>
              <a:off x="4306503" y="2481274"/>
              <a:ext cx="627136" cy="80909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Avg. </a:t>
              </a:r>
              <a:r>
                <a:rPr lang="en-GB" sz="1200" dirty="0">
                  <a:latin typeface="Vodafone Rg" pitchFamily="34" charset="0"/>
                </a:rPr>
                <a:t>u</a:t>
              </a:r>
              <a:r>
                <a:rPr lang="en-GB" sz="1200" dirty="0" smtClean="0">
                  <a:latin typeface="Vodafone Rg" pitchFamily="34" charset="0"/>
                </a:rPr>
                <a:t>plink interference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  <p:grpSp>
        <p:nvGrpSpPr>
          <p:cNvPr id="17" name="16 Grupo"/>
          <p:cNvGrpSpPr/>
          <p:nvPr/>
        </p:nvGrpSpPr>
        <p:grpSpPr>
          <a:xfrm>
            <a:off x="6416047" y="1106282"/>
            <a:ext cx="1194300" cy="1102860"/>
            <a:chOff x="6091546" y="2350758"/>
            <a:chExt cx="1651937" cy="1323432"/>
          </a:xfrm>
        </p:grpSpPr>
        <p:pic>
          <p:nvPicPr>
            <p:cNvPr id="4103" name="Picture 7" descr="C:\cygwin\home\bbergua\perfilado_detractores_usando_bigdata\barplots\Only Mobile-CEM_email_count_maximumofdaysinthemonth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7483" y="2378190"/>
              <a:ext cx="1296000" cy="12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28 CuadroTexto"/>
            <p:cNvSpPr txBox="1"/>
            <p:nvPr/>
          </p:nvSpPr>
          <p:spPr>
            <a:xfrm>
              <a:off x="6091546" y="2350758"/>
              <a:ext cx="627137" cy="80909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Maximu</a:t>
              </a:r>
              <a:r>
                <a:rPr lang="en-GB" sz="1200" dirty="0" smtClean="0">
                  <a:latin typeface="Vodafone Rg" pitchFamily="34" charset="0"/>
                </a:rPr>
                <a:t>m use of email in month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  <p:grpSp>
        <p:nvGrpSpPr>
          <p:cNvPr id="18" name="17 Grupo"/>
          <p:cNvGrpSpPr/>
          <p:nvPr/>
        </p:nvGrpSpPr>
        <p:grpSpPr>
          <a:xfrm>
            <a:off x="5489674" y="2348553"/>
            <a:ext cx="1205475" cy="1156470"/>
            <a:chOff x="7524370" y="2959939"/>
            <a:chExt cx="1205475" cy="1156470"/>
          </a:xfrm>
        </p:grpSpPr>
        <p:pic>
          <p:nvPicPr>
            <p:cNvPr id="4104" name="Picture 8" descr="C:\cygwin\home\bbergua\perfilado_detractores_usando_bigdata\barplots\Only Mobile-CEM_im_count_maximumofdaysinthemonth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9845" y="303640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31 CuadroTexto"/>
            <p:cNvSpPr txBox="1"/>
            <p:nvPr/>
          </p:nvSpPr>
          <p:spPr>
            <a:xfrm>
              <a:off x="7524370" y="2959939"/>
              <a:ext cx="453401" cy="674242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Instant messaging use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  <p:grpSp>
        <p:nvGrpSpPr>
          <p:cNvPr id="19" name="18 Grupo"/>
          <p:cNvGrpSpPr/>
          <p:nvPr/>
        </p:nvGrpSpPr>
        <p:grpSpPr>
          <a:xfrm>
            <a:off x="7016286" y="2616451"/>
            <a:ext cx="1180401" cy="1198024"/>
            <a:chOff x="7549444" y="2542064"/>
            <a:chExt cx="1180401" cy="1198024"/>
          </a:xfrm>
        </p:grpSpPr>
        <p:pic>
          <p:nvPicPr>
            <p:cNvPr id="4105" name="Picture 9" descr="C:\cygwin\home\bbergua\perfilado_detractores_usando_bigdata\barplots\Only Mobile-CEM_social_count_meanofdaysinthemonth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9845" y="2660088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34 CuadroTexto"/>
            <p:cNvSpPr txBox="1"/>
            <p:nvPr/>
          </p:nvSpPr>
          <p:spPr>
            <a:xfrm>
              <a:off x="7549444" y="2542064"/>
              <a:ext cx="453401" cy="674242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buFont typeface="Arial" pitchFamily="34" charset="0"/>
                <a:buNone/>
              </a:pPr>
              <a:r>
                <a:rPr lang="en-GB" sz="1200" dirty="0" smtClean="0">
                  <a:latin typeface="Vodafone Rg" pitchFamily="34" charset="0"/>
                </a:rPr>
                <a:t>Social networking use</a:t>
              </a:r>
              <a:endParaRPr lang="en-GB" sz="1200" dirty="0" smtClean="0">
                <a:latin typeface="Vodafone Rg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08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1640</Words>
  <Application>Microsoft Office PowerPoint</Application>
  <PresentationFormat>Presentación en pantalla (16:9)</PresentationFormat>
  <Paragraphs>407</Paragraphs>
  <Slides>22</Slides>
  <Notes>7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4" baseType="lpstr">
      <vt:lpstr>Vodafone</vt:lpstr>
      <vt:lpstr>Macro-Enabled Worksheet</vt:lpstr>
      <vt:lpstr>Detractors Profiling</vt:lpstr>
      <vt:lpstr>Executive Summary</vt:lpstr>
      <vt:lpstr>Introduction &amp; Methodology</vt:lpstr>
      <vt:lpstr>Introduction &amp; Methodology</vt:lpstr>
      <vt:lpstr>CAR – Mobile Only </vt:lpstr>
      <vt:lpstr>CAR – VF Convergent</vt:lpstr>
      <vt:lpstr>CAR – ONO Household</vt:lpstr>
      <vt:lpstr>Introduction &amp; Methodology</vt:lpstr>
      <vt:lpstr>Mobile QoS KPI’s (CEM) – Mobile-Only </vt:lpstr>
      <vt:lpstr>Mobile QoS KPI’s (CEM) – VF Convergent</vt:lpstr>
      <vt:lpstr>Mobile QoS KPI’s (CEM) – Ono Household</vt:lpstr>
      <vt:lpstr>Introduction &amp; Methodology</vt:lpstr>
      <vt:lpstr>COPS Interactions – Mobile-Only</vt:lpstr>
      <vt:lpstr>COPS Interactions – VF Convergent</vt:lpstr>
      <vt:lpstr>COPS Interactions – Ono Household</vt:lpstr>
      <vt:lpstr>Introduction &amp; Methodology</vt:lpstr>
      <vt:lpstr>Quality Tool – Ono Household</vt:lpstr>
      <vt:lpstr>Next Steps</vt:lpstr>
      <vt:lpstr>Backup</vt:lpstr>
      <vt:lpstr>Introduction &amp; Methodology</vt:lpstr>
      <vt:lpstr>Selection of most relevant variables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16x9 PowerPoint Template &amp; Usage</dc:title>
  <dc:creator/>
  <cp:lastModifiedBy/>
  <cp:revision>99</cp:revision>
  <cp:lastPrinted>2011-08-30T12:20:26Z</cp:lastPrinted>
  <dcterms:created xsi:type="dcterms:W3CDTF">2013-08-14T12:09:46Z</dcterms:created>
  <dcterms:modified xsi:type="dcterms:W3CDTF">2017-10-30T20:01:05Z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_AdHocReviewCycleID">
    <vt:i4>-416920528</vt:i4>
  </property>
  <property fmtid="{D5CDD505-2E9C-101B-9397-08002B2CF9AE}" pid="4" name="_PreviousAdHocReviewCycleID">
    <vt:i4>-1110511799</vt:i4>
  </property>
</Properties>
</file>